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1" r:id="rId18"/>
    <p:sldId id="275" r:id="rId19"/>
    <p:sldId id="273" r:id="rId20"/>
    <p:sldId id="274" r:id="rId21"/>
    <p:sldId id="277" r:id="rId22"/>
    <p:sldId id="276" r:id="rId23"/>
    <p:sldId id="278" r:id="rId24"/>
    <p:sldId id="279" r:id="rId25"/>
    <p:sldId id="281" r:id="rId26"/>
    <p:sldId id="280" r:id="rId27"/>
    <p:sldId id="282" r:id="rId28"/>
    <p:sldId id="285" r:id="rId29"/>
    <p:sldId id="283" r:id="rId30"/>
    <p:sldId id="287" r:id="rId31"/>
    <p:sldId id="284" r:id="rId32"/>
    <p:sldId id="288" r:id="rId33"/>
    <p:sldId id="286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BC2"/>
    <a:srgbClr val="FFFF99"/>
    <a:srgbClr val="FFE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2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7315A-A3BE-4D36-B1C2-DF58886EBD2C}" type="datetimeFigureOut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1CA16-2070-4C74-B52F-DBAC9A852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6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E624-BBBD-46DA-A601-DC6A111D53A7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8" y="132518"/>
            <a:ext cx="1111297" cy="9112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77" y="93226"/>
            <a:ext cx="989845" cy="9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35FA-5D47-46FD-BF68-85A4EB437DEF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1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7CCC-3549-4407-80D8-B5A22A8AA43F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7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</p:spPr>
        <p:txBody>
          <a:bodyPr/>
          <a:lstStyle>
            <a:lvl1pPr algn="ctr"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1pPr>
            <a:lvl2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2pPr>
            <a:lvl3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3pPr>
            <a:lvl4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4pPr>
            <a:lvl5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577B-EB92-4609-9987-4021216730D0}" type="datetime1">
              <a:rPr lang="zh-CN" altLang="en-US" smtClean="0"/>
              <a:t>2017/7/15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Bright" panose="02000603000000000000" pitchFamily="2" charset="0"/>
                <a:cs typeface="CMU Bright" panose="02000603000000000000" pitchFamily="2" charset="0"/>
              </a:defRPr>
            </a:lvl1pPr>
          </a:lstStyle>
          <a:p>
            <a:fld id="{36F85E27-4CBE-4C3C-AF4D-16ABD721C45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Line" descr="Line"/>
          <p:cNvPicPr>
            <a:picLocks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645979" y="1408673"/>
            <a:ext cx="5840671" cy="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62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7597-958E-4F40-9240-984C0FA197B8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2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608B-6E9D-4C35-91C0-7A1102F6F9AE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55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C790-650D-40A4-A468-2CCBD3FFF77F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93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B55B2-FE6B-4783-977E-90881145FDC3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061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410F-DB19-4258-BFC6-F0FDF539C63E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2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6E67E-CAED-46B7-9432-D3AA3B89CA4A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C0E2A-5EF7-4B07-A487-2F8AA6ACAF32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7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29C2-34E4-48AA-827C-19D18F049D38}" type="datetime1">
              <a:rPr lang="zh-CN" altLang="en-US" smtClean="0"/>
              <a:t>2017/7/15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85E27-4CBE-4C3C-AF4D-16ABD721C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9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005762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Recent results from Daya Bay</a:t>
            </a:r>
            <a:endParaRPr lang="zh-CN" altLang="en-US" sz="44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5120640"/>
            <a:ext cx="6858000" cy="1058779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Wenqiang Gu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Shanghai Jiao Tong University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On behalf of the Daya Bay </a:t>
            </a:r>
            <a:r>
              <a:rPr lang="en-US" altLang="zh-CN" sz="1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Collaboration</a:t>
            </a:r>
            <a:endParaRPr lang="en-US" altLang="zh-CN" sz="1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28125"/>
            <a:ext cx="6799811" cy="291116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5702263" y="6370322"/>
            <a:ext cx="2194961" cy="368563"/>
          </a:xfrm>
          <a:prstGeom prst="roundRect">
            <a:avLst>
              <a:gd name="adj" fmla="val 0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Antineutrino </a:t>
            </a:r>
            <a:r>
              <a:rPr lang="en-US" altLang="zh-CN" dirty="0" smtClean="0"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Detectors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nearSiteDiagram.pdf" descr="nearSiteDiagra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1686" y="2153808"/>
            <a:ext cx="3992140" cy="353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45" y="2072387"/>
            <a:ext cx="3310828" cy="37552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d-doped LS"/>
          <p:cNvSpPr txBox="1"/>
          <p:nvPr/>
        </p:nvSpPr>
        <p:spPr>
          <a:xfrm>
            <a:off x="1703672" y="3371725"/>
            <a:ext cx="1530416" cy="409664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28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Gd-doped LS</a:t>
            </a:r>
          </a:p>
        </p:txBody>
      </p:sp>
      <p:sp>
        <p:nvSpPr>
          <p:cNvPr id="8" name="LS"/>
          <p:cNvSpPr txBox="1"/>
          <p:nvPr/>
        </p:nvSpPr>
        <p:spPr>
          <a:xfrm>
            <a:off x="3197576" y="3825845"/>
            <a:ext cx="417440" cy="409664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28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LS</a:t>
            </a:r>
          </a:p>
        </p:txBody>
      </p:sp>
      <p:sp>
        <p:nvSpPr>
          <p:cNvPr id="9" name="Mineral Oil"/>
          <p:cNvSpPr txBox="1"/>
          <p:nvPr/>
        </p:nvSpPr>
        <p:spPr>
          <a:xfrm>
            <a:off x="3399529" y="4253966"/>
            <a:ext cx="1343387" cy="409664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28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Mineral Oil</a:t>
            </a:r>
          </a:p>
        </p:txBody>
      </p:sp>
      <p:sp>
        <p:nvSpPr>
          <p:cNvPr id="11" name="NIM A 773, 8 (2015)"/>
          <p:cNvSpPr txBox="1"/>
          <p:nvPr/>
        </p:nvSpPr>
        <p:spPr>
          <a:xfrm>
            <a:off x="5846757" y="6388388"/>
            <a:ext cx="1978876" cy="3685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sz="175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NIM A 773, 8 (2015)</a:t>
            </a:r>
          </a:p>
        </p:txBody>
      </p:sp>
      <p:sp>
        <p:nvSpPr>
          <p:cNvPr id="13" name="Double purpose: shield the ADs and veto cosmic-rays"/>
          <p:cNvSpPr txBox="1"/>
          <p:nvPr/>
        </p:nvSpPr>
        <p:spPr>
          <a:xfrm>
            <a:off x="4901686" y="5651391"/>
            <a:ext cx="3616091" cy="7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146" rIns="32146">
            <a:spAutoFit/>
          </a:bodyPr>
          <a:lstStyle>
            <a:lvl1pPr defTabSz="457200">
              <a:defRPr sz="2600" i="0">
                <a:solidFill>
                  <a:srgbClr val="5C5BB4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lnSpc>
                <a:spcPct val="120000"/>
              </a:lnSpc>
              <a:defRPr>
                <a:effectLst/>
              </a:defRPr>
            </a:pPr>
            <a:r>
              <a:rPr sz="18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Double purpose: shield the ADs and veto cosmic-rays</a:t>
            </a:r>
          </a:p>
        </p:txBody>
      </p:sp>
      <p:sp>
        <p:nvSpPr>
          <p:cNvPr id="14" name="192 8” PMTs"/>
          <p:cNvSpPr txBox="1"/>
          <p:nvPr/>
        </p:nvSpPr>
        <p:spPr>
          <a:xfrm>
            <a:off x="95294" y="4104668"/>
            <a:ext cx="1608378" cy="409664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28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192 8” PMTs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4617"/>
            <a:ext cx="7886700" cy="73469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</a:t>
            </a:r>
            <a:r>
              <a:rPr lang="en-US" altLang="zh-CN" sz="2000" dirty="0" smtClean="0">
                <a:cs typeface="+mn-ea"/>
                <a:sym typeface="+mn-lt"/>
              </a:rPr>
              <a:t>ntineutrino </a:t>
            </a:r>
            <a:r>
              <a:rPr lang="en-US" altLang="zh-CN" sz="2000" dirty="0">
                <a:cs typeface="+mn-ea"/>
                <a:sym typeface="+mn-lt"/>
              </a:rPr>
              <a:t>detectors (ADs</a:t>
            </a:r>
            <a:r>
              <a:rPr lang="en-US" altLang="zh-CN" sz="2000" dirty="0" smtClean="0">
                <a:cs typeface="+mn-ea"/>
                <a:sym typeface="+mn-lt"/>
              </a:rPr>
              <a:t>): “</a:t>
            </a:r>
            <a:r>
              <a:rPr lang="en-US" altLang="zh-CN" sz="2000" dirty="0">
                <a:cs typeface="+mn-ea"/>
                <a:sym typeface="+mn-lt"/>
              </a:rPr>
              <a:t>three-zone” cylindrical modules immersed in water </a:t>
            </a:r>
            <a:r>
              <a:rPr lang="en-US" altLang="zh-CN" sz="2000" dirty="0" smtClean="0">
                <a:cs typeface="+mn-ea"/>
                <a:sym typeface="+mn-lt"/>
              </a:rPr>
              <a:t>pools</a:t>
            </a:r>
            <a:endParaRPr lang="en-US" altLang="zh-CN" sz="2000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94944" y="5687160"/>
                <a:ext cx="2836479" cy="672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7B7BC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Energy resolution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ar-AE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𝜎</m:t>
                        </m:r>
                      </m:e>
                      <m:sub>
                        <m:r>
                          <a:rPr lang="zh-CN" altLang="ar-AE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ar-AE" altLang="zh-CN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/</a:t>
                </a:r>
                <a:r>
                  <a:rPr lang="en-US" altLang="zh-CN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E </a:t>
                </a:r>
                <a:r>
                  <a:rPr lang="en-US" altLang="zh-CN" dirty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= 7.5</a:t>
                </a:r>
                <a:r>
                  <a:rPr lang="en-US" altLang="zh-CN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%/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altLang="zh-CN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radPr>
                      <m:deg/>
                      <m:e>
                        <m:r>
                          <a:rPr lang="zh-CN" altLang="ar-AE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e>
                    </m:rad>
                  </m:oMath>
                </a14:m>
                <a:r>
                  <a:rPr lang="ar-AE" altLang="zh-CN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[MeV]</a:t>
                </a:r>
                <a:endParaRPr lang="en-US" altLang="zh-CN" dirty="0">
                  <a:solidFill>
                    <a:srgbClr val="7B7BC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944" y="5687160"/>
                <a:ext cx="2836479" cy="672428"/>
              </a:xfrm>
              <a:prstGeom prst="rect">
                <a:avLst/>
              </a:prstGeom>
              <a:blipFill>
                <a:blip r:embed="rId4"/>
                <a:stretch>
                  <a:fillRect l="-1720" t="-5455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 15"/>
          <p:cNvSpPr/>
          <p:nvPr/>
        </p:nvSpPr>
        <p:spPr>
          <a:xfrm>
            <a:off x="1258643" y="6379253"/>
            <a:ext cx="2194961" cy="368563"/>
          </a:xfrm>
          <a:prstGeom prst="roundRect">
            <a:avLst>
              <a:gd name="adj" fmla="val 0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NIM A 811, 133 (2016)"/>
          <p:cNvSpPr txBox="1"/>
          <p:nvPr/>
        </p:nvSpPr>
        <p:spPr>
          <a:xfrm>
            <a:off x="1258643" y="6379254"/>
            <a:ext cx="2194961" cy="368563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sz="175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NIM A 811, 133 (2016)</a:t>
            </a:r>
          </a:p>
        </p:txBody>
      </p:sp>
    </p:spTree>
    <p:extLst>
      <p:ext uri="{BB962C8B-B14F-4D97-AF65-F5344CB8AC3E}">
        <p14:creationId xmlns:p14="http://schemas.microsoft.com/office/powerpoint/2010/main" val="11315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Energy </a:t>
            </a:r>
            <a:r>
              <a:rPr lang="en-US" altLang="zh-CN" dirty="0" smtClean="0">
                <a:cs typeface="+mn-ea"/>
                <a:sym typeface="+mn-lt"/>
              </a:rPr>
              <a:t>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33119"/>
            <a:ext cx="7886700" cy="73469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 variety of natural and artificial sources to perform the relative calibration of the detectors and to construct an energy </a:t>
            </a:r>
            <a:r>
              <a:rPr lang="en-US" altLang="zh-CN" sz="2000" dirty="0" smtClean="0">
                <a:cs typeface="+mn-ea"/>
                <a:sym typeface="+mn-lt"/>
              </a:rPr>
              <a:t>model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s03_relativeE_AdScaled.pdf" descr="s03_relativeE_AdScal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621" y="2482328"/>
            <a:ext cx="3917247" cy="375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03_nl_nom_gamma_scint.pdf" descr="s03_nl_nom_gamma_scint.pdf"/>
          <p:cNvPicPr>
            <a:picLocks noChangeAspect="1"/>
          </p:cNvPicPr>
          <p:nvPr/>
        </p:nvPicPr>
        <p:blipFill rotWithShape="1">
          <a:blip r:embed="rId3">
            <a:extLst/>
          </a:blip>
          <a:srcRect r="5984"/>
          <a:stretch/>
        </p:blipFill>
        <p:spPr>
          <a:xfrm>
            <a:off x="4572000" y="2482328"/>
            <a:ext cx="4339559" cy="32644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375621" y="6316878"/>
            <a:ext cx="414408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>
                <a:effectLst/>
              </a:defRPr>
            </a:pPr>
            <a:r>
              <a:rPr lang="en-US" altLang="zh-CN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r</a:t>
            </a:r>
            <a:r>
              <a:rPr lang="en-US" altLang="zh-CN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elative </a:t>
            </a:r>
            <a:r>
              <a:rPr lang="en-US" altLang="zh-CN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energy scale uncertainty </a:t>
            </a:r>
            <a:r>
              <a:rPr lang="en-US" altLang="zh-CN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&lt; 0.2</a:t>
            </a:r>
            <a:r>
              <a:rPr lang="en-US" altLang="zh-CN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998890" y="5825695"/>
                <a:ext cx="3912669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>
                    <a:effectLst/>
                  </a:defRPr>
                </a:pPr>
                <a:r>
                  <a:rPr lang="en-US" altLang="zh-CN" dirty="0">
                    <a:solidFill>
                      <a:srgbClr val="7B7BC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rPr>
                  <a:t>a</a:t>
                </a:r>
                <a:r>
                  <a:rPr lang="en-US" altLang="zh-CN" dirty="0" smtClean="0">
                    <a:solidFill>
                      <a:srgbClr val="7B7BC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rPr>
                  <a:t>bsolute </a:t>
                </a:r>
                <a:r>
                  <a:rPr lang="en-US" altLang="zh-CN" dirty="0">
                    <a:solidFill>
                      <a:srgbClr val="7B7BC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rPr>
                  <a:t>neutrino energy scale uncertainty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7B7BC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  <a:sym typeface="+mn-lt"/>
                      </a:rPr>
                      <m:t>~</m:t>
                    </m:r>
                  </m:oMath>
                </a14:m>
                <a:r>
                  <a:rPr lang="en-US" altLang="zh-CN" dirty="0">
                    <a:solidFill>
                      <a:srgbClr val="7B7BC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rPr>
                  <a:t>1%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890" y="5825695"/>
                <a:ext cx="3912669" cy="757130"/>
              </a:xfrm>
              <a:prstGeom prst="rect">
                <a:avLst/>
              </a:prstGeom>
              <a:blipFill>
                <a:blip r:embed="rId4"/>
                <a:stretch>
                  <a:fillRect l="-124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Improvement of </a:t>
            </a:r>
            <a:r>
              <a:rPr lang="en-US" altLang="zh-CN" dirty="0" smtClean="0">
                <a:cs typeface="+mn-ea"/>
                <a:sym typeface="+mn-lt"/>
              </a:rPr>
              <a:t>Systematics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5710126" y="1978010"/>
            <a:ext cx="3406253" cy="2520000"/>
            <a:chOff x="7045987" y="1604698"/>
            <a:chExt cx="3129091" cy="2314951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404" y="1627964"/>
              <a:ext cx="3111674" cy="229168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056148" y="1604698"/>
              <a:ext cx="195092" cy="133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45987" y="3444241"/>
              <a:ext cx="195093" cy="266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1809540"/>
            <a:ext cx="4974771" cy="25651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28565" y="1440208"/>
            <a:ext cx="2530549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cs typeface="+mn-ea"/>
                <a:sym typeface="+mn-lt"/>
              </a:rPr>
              <a:t>Detector Efficiency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" y="4541688"/>
            <a:ext cx="4851821" cy="22095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6953" y="5296513"/>
            <a:ext cx="4258139" cy="69842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6352" y="1815603"/>
            <a:ext cx="1371598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B05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Previous</a:t>
            </a:r>
            <a:endParaRPr lang="zh-CN" altLang="en-US" b="1" dirty="0">
              <a:solidFill>
                <a:srgbClr val="00B050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19497" y="2435360"/>
            <a:ext cx="1123508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B05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0.12%</a:t>
            </a:r>
            <a:endParaRPr lang="zh-CN" altLang="en-US" b="1" dirty="0">
              <a:solidFill>
                <a:srgbClr val="00B050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67728" y="3953266"/>
            <a:ext cx="1123508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B05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0.2%</a:t>
            </a:r>
            <a:endParaRPr lang="zh-CN" altLang="en-US" b="1" dirty="0">
              <a:solidFill>
                <a:srgbClr val="00B050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85058" y="4036741"/>
            <a:ext cx="5715507" cy="302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5058" y="2535145"/>
            <a:ext cx="5715507" cy="24665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59829" y="4920538"/>
            <a:ext cx="3672795" cy="96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Multiple detectors in the same experimental hall enable the cross-check of the uncorrelated uncertainty</a:t>
            </a:r>
            <a:endParaRPr lang="zh-CN" altLang="en-US" sz="1600" dirty="0">
              <a:solidFill>
                <a:srgbClr val="7B7BC2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3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Oscillation Measurement</a:t>
            </a:r>
            <a:endParaRPr lang="zh-CN" altLang="en-US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3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rSpectrum.pdf" descr="FarSpectrum.pdf"/>
          <p:cNvPicPr>
            <a:picLocks noChangeAspect="1"/>
          </p:cNvPicPr>
          <p:nvPr/>
        </p:nvPicPr>
        <p:blipFill rotWithShape="1">
          <a:blip r:embed="rId2">
            <a:extLst/>
          </a:blip>
          <a:srcRect t="8276" r="8267"/>
          <a:stretch/>
        </p:blipFill>
        <p:spPr>
          <a:xfrm>
            <a:off x="4620126" y="1653557"/>
            <a:ext cx="4523874" cy="452340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+mn-ea"/>
                <a:sym typeface="+mn-lt"/>
              </a:rPr>
              <a:t>nGd Oscillation Analysis </a:t>
            </a:r>
            <a:r>
              <a:rPr lang="en-US" altLang="zh-CN" dirty="0" smtClean="0">
                <a:cs typeface="+mn-ea"/>
                <a:sym typeface="+mn-lt"/>
              </a:rPr>
              <a:t>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391" y="1825625"/>
            <a:ext cx="4386112" cy="4351338"/>
          </a:xfrm>
        </p:spPr>
        <p:txBody>
          <a:bodyPr>
            <a:normAutofit/>
          </a:bodyPr>
          <a:lstStyle/>
          <a:p>
            <a:r>
              <a:rPr lang="en-US" altLang="zh-CN" sz="2000" dirty="0" smtClean="0">
                <a:cs typeface="+mn-ea"/>
                <a:sym typeface="+mn-lt"/>
              </a:rPr>
              <a:t>Oscillation </a:t>
            </a:r>
            <a:r>
              <a:rPr lang="en-US" altLang="zh-CN" sz="2000" dirty="0">
                <a:cs typeface="+mn-ea"/>
                <a:sym typeface="+mn-lt"/>
              </a:rPr>
              <a:t>result based on neutron capture on gadolinium (nGd</a:t>
            </a:r>
            <a:r>
              <a:rPr lang="en-US" altLang="zh-CN" sz="2000" dirty="0" smtClean="0">
                <a:cs typeface="+mn-ea"/>
                <a:sym typeface="+mn-lt"/>
              </a:rPr>
              <a:t>)</a:t>
            </a:r>
          </a:p>
          <a:p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1230 days of data</a:t>
            </a:r>
          </a:p>
          <a:p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More </a:t>
            </a:r>
            <a:r>
              <a:rPr lang="en-US" altLang="zh-CN" sz="2000" dirty="0">
                <a:solidFill>
                  <a:srgbClr val="7B7BC2"/>
                </a:solidFill>
                <a:cs typeface="+mn-ea"/>
                <a:sym typeface="+mn-lt"/>
              </a:rPr>
              <a:t>than </a:t>
            </a:r>
            <a:r>
              <a:rPr lang="en-US" altLang="zh-CN" sz="2000" b="1" dirty="0">
                <a:solidFill>
                  <a:srgbClr val="7B7BC2"/>
                </a:solidFill>
                <a:cs typeface="+mn-ea"/>
                <a:sym typeface="+mn-lt"/>
              </a:rPr>
              <a:t>2.5 million antineutrino interactions</a:t>
            </a:r>
            <a:r>
              <a:rPr lang="en-US" altLang="zh-CN" sz="2000" dirty="0">
                <a:solidFill>
                  <a:srgbClr val="7B7BC2"/>
                </a:solidFill>
                <a:cs typeface="+mn-ea"/>
                <a:sym typeface="+mn-lt"/>
              </a:rPr>
              <a:t> (300k in the far hall</a:t>
            </a:r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)</a:t>
            </a:r>
          </a:p>
          <a:p>
            <a:endParaRPr lang="en-US" altLang="zh-CN" sz="2400" dirty="0" smtClean="0">
              <a:solidFill>
                <a:srgbClr val="7B7BC2"/>
              </a:solidFill>
              <a:cs typeface="+mn-ea"/>
              <a:sym typeface="+mn-lt"/>
            </a:endParaRPr>
          </a:p>
          <a:p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Significant </a:t>
            </a:r>
            <a:r>
              <a:rPr lang="en-US" altLang="zh-CN" sz="2000" dirty="0">
                <a:solidFill>
                  <a:srgbClr val="7B7BC2"/>
                </a:solidFill>
                <a:cs typeface="+mn-ea"/>
                <a:sym typeface="+mn-lt"/>
              </a:rPr>
              <a:t>improvements </a:t>
            </a:r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in</a:t>
            </a:r>
          </a:p>
          <a:p>
            <a:pPr lvl="1"/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background reduction (B/S&lt;2%)</a:t>
            </a:r>
          </a:p>
          <a:p>
            <a:pPr lvl="1"/>
            <a:r>
              <a:rPr lang="en-US" altLang="zh-CN" sz="2000" dirty="0" smtClean="0">
                <a:solidFill>
                  <a:srgbClr val="7B7BC2"/>
                </a:solidFill>
                <a:cs typeface="+mn-ea"/>
                <a:sym typeface="+mn-lt"/>
              </a:rPr>
              <a:t>energy calibration</a:t>
            </a:r>
            <a:endParaRPr lang="en-US" altLang="zh-CN" sz="2000" i="1" dirty="0">
              <a:solidFill>
                <a:srgbClr val="7B7BC2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4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nGd Oscillation Analysis </a:t>
            </a:r>
            <a:r>
              <a:rPr lang="en-US" altLang="zh-CN" dirty="0" smtClean="0">
                <a:cs typeface="+mn-ea"/>
                <a:sym typeface="+mn-lt"/>
              </a:rPr>
              <a:t>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28650" y="1579177"/>
            <a:ext cx="8282358" cy="1489000"/>
            <a:chOff x="772190" y="1234053"/>
            <a:chExt cx="8282358" cy="1489000"/>
          </a:xfrm>
        </p:grpSpPr>
        <p:grpSp>
          <p:nvGrpSpPr>
            <p:cNvPr id="6" name="组合 5"/>
            <p:cNvGrpSpPr/>
            <p:nvPr/>
          </p:nvGrpSpPr>
          <p:grpSpPr>
            <a:xfrm>
              <a:off x="772190" y="1234053"/>
              <a:ext cx="7896446" cy="1467293"/>
              <a:chOff x="772190" y="1234053"/>
              <a:chExt cx="7896446" cy="1467293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" t="70785" r="6454" b="3674"/>
              <a:stretch/>
            </p:blipFill>
            <p:spPr bwMode="auto">
              <a:xfrm>
                <a:off x="772190" y="1234053"/>
                <a:ext cx="7896446" cy="1467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矩形 9"/>
              <p:cNvSpPr/>
              <p:nvPr/>
            </p:nvSpPr>
            <p:spPr>
              <a:xfrm>
                <a:off x="6351104" y="1371601"/>
                <a:ext cx="149087" cy="387626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50" t="71190" r="5879" b="16699"/>
              <a:stretch/>
            </p:blipFill>
            <p:spPr bwMode="auto">
              <a:xfrm>
                <a:off x="6346135" y="1252331"/>
                <a:ext cx="2221396" cy="69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矩形 6"/>
            <p:cNvSpPr/>
            <p:nvPr/>
          </p:nvSpPr>
          <p:spPr>
            <a:xfrm>
              <a:off x="3747052" y="1928193"/>
              <a:ext cx="5307496" cy="794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045226" y="1710578"/>
              <a:ext cx="89452" cy="217615"/>
            </a:xfrm>
            <a:prstGeom prst="rect">
              <a:avLst/>
            </a:prstGeom>
            <a:solidFill>
              <a:srgbClr val="D4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s06_2dcontour_ihep_dmee_zoom.pdf" descr="s06_2dcontour_ihep_dmee_zoo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323" y="2340377"/>
            <a:ext cx="4033753" cy="302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/>
          <a:stretch/>
        </p:blipFill>
        <p:spPr>
          <a:xfrm>
            <a:off x="4587193" y="2510810"/>
            <a:ext cx="4323815" cy="2804661"/>
          </a:xfrm>
          <a:prstGeom prst="rect">
            <a:avLst/>
          </a:prstGeom>
        </p:spPr>
      </p:pic>
      <p:sp>
        <p:nvSpPr>
          <p:cNvPr id="14" name="still statistics dominated!"/>
          <p:cNvSpPr txBox="1"/>
          <p:nvPr/>
        </p:nvSpPr>
        <p:spPr>
          <a:xfrm>
            <a:off x="6626272" y="5546698"/>
            <a:ext cx="1622579" cy="78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 i="0">
                <a:solidFill>
                  <a:srgbClr val="FF2600"/>
                </a:solidFill>
                <a:latin typeface="Hoefler Text Ornaments"/>
                <a:ea typeface="Hoefler Text Ornaments"/>
                <a:cs typeface="Hoefler Text Ornaments"/>
                <a:sym typeface="Hoefler Text Ornaments"/>
              </a:defRPr>
            </a:lvl1pPr>
          </a:lstStyle>
          <a:p>
            <a:pPr>
              <a:lnSpc>
                <a:spcPct val="120000"/>
              </a:lnSpc>
            </a:pPr>
            <a:r>
              <a:rPr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still statistics dominated!</a:t>
            </a:r>
          </a:p>
        </p:txBody>
      </p:sp>
      <p:sp>
        <p:nvSpPr>
          <p:cNvPr id="15" name="矩形 14"/>
          <p:cNvSpPr/>
          <p:nvPr/>
        </p:nvSpPr>
        <p:spPr>
          <a:xfrm>
            <a:off x="6316495" y="15149"/>
            <a:ext cx="2827505" cy="36202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Phys. Rev. D 95, 072006 (2017)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15085" y="5681451"/>
            <a:ext cx="4973201" cy="923330"/>
          </a:xfrm>
          <a:prstGeom prst="rect">
            <a:avLst/>
          </a:prstGeom>
          <a:solidFill>
            <a:srgbClr val="FFE698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sin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θ</a:t>
            </a:r>
            <a:r>
              <a:rPr lang="el-GR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13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 = 0.0841 ±0.0027(stat.) ±0.0019(sys.)</a:t>
            </a:r>
          </a:p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|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Δ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m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ee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| = [2.50 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±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0.06(stat.) 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±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0.06(sys.)] ×10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-3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eV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  <a:sym typeface="Symbol" panose="05050102010706020507" pitchFamily="18" charset="2"/>
              </a:rPr>
              <a:t>/NDF = 234.7/263</a:t>
            </a:r>
            <a:endParaRPr lang="zh-CN" altLang="en-US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Line"/>
          <p:cNvSpPr/>
          <p:nvPr/>
        </p:nvSpPr>
        <p:spPr>
          <a:xfrm flipH="1">
            <a:off x="5979765" y="5867141"/>
            <a:ext cx="540000" cy="994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lnSpc>
                <a:spcPct val="120000"/>
              </a:lnSpc>
              <a:defRPr sz="3200" i="0">
                <a:solidFill>
                  <a:srgbClr val="4B4B4B"/>
                </a:solidFill>
                <a:effectLst/>
              </a:defRPr>
            </a:pPr>
            <a:endParaRPr sz="225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22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+mn-ea"/>
                <a:sym typeface="+mn-lt"/>
              </a:rPr>
              <a:t>Precision on Oscillation Parameter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5394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Plan to run till 2020: uncertainties </a:t>
            </a:r>
            <a:r>
              <a:rPr lang="en-US" altLang="zh-CN" sz="2400" dirty="0" smtClean="0">
                <a:cs typeface="+mn-ea"/>
                <a:sym typeface="+mn-lt"/>
              </a:rPr>
              <a:t>of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sin</a:t>
            </a:r>
            <a:r>
              <a:rPr lang="en-US" altLang="zh-CN" sz="24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l-GR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θ</a:t>
            </a:r>
            <a:r>
              <a:rPr lang="el-GR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13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+mn-ea"/>
                <a:sym typeface="+mn-lt"/>
              </a:rPr>
              <a:t>and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|</a:t>
            </a:r>
            <a:r>
              <a:rPr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Δ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m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ee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| </a:t>
            </a:r>
            <a:r>
              <a:rPr lang="en-US" altLang="zh-CN" sz="2400" dirty="0" smtClean="0">
                <a:cs typeface="+mn-ea"/>
                <a:sym typeface="+mn-lt"/>
              </a:rPr>
              <a:t>below 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en-US" altLang="zh-CN" sz="2400" dirty="0" smtClean="0">
                <a:cs typeface="+mn-ea"/>
                <a:sym typeface="+mn-lt"/>
              </a:rPr>
              <a:t>%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2780770"/>
            <a:ext cx="5883965" cy="35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nH</a:t>
            </a:r>
            <a:r>
              <a:rPr lang="en-US" altLang="zh-CN" dirty="0">
                <a:cs typeface="+mn-ea"/>
                <a:sym typeface="+mn-lt"/>
              </a:rPr>
              <a:t> Oscillation Analysis </a:t>
            </a:r>
            <a:r>
              <a:rPr lang="en-US" altLang="zh-CN" dirty="0" smtClean="0">
                <a:cs typeface="+mn-ea"/>
                <a:sym typeface="+mn-lt"/>
              </a:rPr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27436"/>
            <a:ext cx="7886700" cy="68262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An </a:t>
            </a:r>
            <a:r>
              <a:rPr lang="en-US" altLang="zh-CN" sz="2000" b="1" dirty="0">
                <a:cs typeface="+mn-ea"/>
                <a:sym typeface="+mn-lt"/>
              </a:rPr>
              <a:t>independent</a:t>
            </a:r>
            <a:r>
              <a:rPr lang="en-US" altLang="zh-CN" sz="2000" dirty="0">
                <a:cs typeface="+mn-ea"/>
                <a:sym typeface="+mn-lt"/>
              </a:rPr>
              <a:t> measurement is achieved with IBD events where the neutron captures on </a:t>
            </a:r>
            <a:r>
              <a:rPr lang="en-US" altLang="zh-CN" sz="2000" dirty="0" smtClean="0">
                <a:cs typeface="+mn-ea"/>
                <a:sym typeface="+mn-lt"/>
              </a:rPr>
              <a:t>hydrogen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393" y="3174566"/>
            <a:ext cx="4040142" cy="3546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4161" y="3213738"/>
            <a:ext cx="3968979" cy="278791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ate analysis: sin22θ13 = 0.071±0.11, χ2/ndf = 6.3/6"/>
          <p:cNvSpPr txBox="1"/>
          <p:nvPr/>
        </p:nvSpPr>
        <p:spPr>
          <a:xfrm>
            <a:off x="5324773" y="6164764"/>
            <a:ext cx="3426327" cy="339325"/>
          </a:xfrm>
          <a:prstGeom prst="rect">
            <a:avLst/>
          </a:prstGeom>
          <a:solidFill>
            <a:srgbClr val="FFE698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3000" i="0">
                <a:solidFill>
                  <a:srgbClr val="FF26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sin</a:t>
            </a:r>
            <a:r>
              <a:rPr lang="en-US" altLang="zh-CN" sz="16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2</a:t>
            </a:r>
            <a:r>
              <a:rPr lang="el-GR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θ</a:t>
            </a:r>
            <a:r>
              <a:rPr lang="el-GR" altLang="zh-CN" sz="1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13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MU Bright" panose="02000603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 0.071±0.11,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sz="16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/NDF=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6.3/6 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Phys. Rev. D 93, 072011 (2016)"/>
          <p:cNvSpPr txBox="1"/>
          <p:nvPr/>
        </p:nvSpPr>
        <p:spPr>
          <a:xfrm>
            <a:off x="6396057" y="10425"/>
            <a:ext cx="2747943" cy="367601"/>
          </a:xfrm>
          <a:prstGeom prst="rect">
            <a:avLst/>
          </a:prstGeom>
          <a:solidFill>
            <a:srgbClr val="FFFF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Phys. Rev. D 93, 072011 (2016)</a:t>
            </a:r>
          </a:p>
        </p:txBody>
      </p:sp>
      <p:sp>
        <p:nvSpPr>
          <p:cNvPr id="9" name="矩形 8"/>
          <p:cNvSpPr/>
          <p:nvPr/>
        </p:nvSpPr>
        <p:spPr>
          <a:xfrm>
            <a:off x="628650" y="2195837"/>
            <a:ext cx="412623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>
                <a:effectLst/>
              </a:defRPr>
            </a:pP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Independent with nGd analysis in detector related systematics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>
                <a:effectLst/>
              </a:defRPr>
            </a:pP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Common in reactor related systematics</a:t>
            </a:r>
            <a:endParaRPr lang="en-US" altLang="zh-CN" sz="1600" dirty="0">
              <a:solidFill>
                <a:srgbClr val="7B7BC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734" y="2222109"/>
            <a:ext cx="371040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>
                <a:effectLst/>
              </a:defRPr>
            </a:pPr>
            <a:r>
              <a:rPr lang="en-US" altLang="zh-CN" sz="1600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One of the challenges is the large accidental background (&gt;50 times larger than for nGd analysis)</a:t>
            </a:r>
          </a:p>
        </p:txBody>
      </p:sp>
    </p:spTree>
    <p:extLst>
      <p:ext uri="{BB962C8B-B14F-4D97-AF65-F5344CB8AC3E}">
        <p14:creationId xmlns:p14="http://schemas.microsoft.com/office/powerpoint/2010/main" val="31289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429994" y="1561170"/>
            <a:ext cx="4714006" cy="2520593"/>
            <a:chOff x="467695" y="1780991"/>
            <a:chExt cx="4714006" cy="2520593"/>
          </a:xfrm>
        </p:grpSpPr>
        <p:pic>
          <p:nvPicPr>
            <p:cNvPr id="15" name="s06_theta13_global.pdf" descr="s06_theta13_global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t="26757"/>
            <a:stretch/>
          </p:blipFill>
          <p:spPr>
            <a:xfrm>
              <a:off x="467695" y="2649050"/>
              <a:ext cx="4475384" cy="16525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s06_theta13_global.pdf" descr="s06_theta13_global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b="74844"/>
            <a:stretch/>
          </p:blipFill>
          <p:spPr>
            <a:xfrm>
              <a:off x="467695" y="1780991"/>
              <a:ext cx="4475384" cy="5675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580523" y="2350898"/>
              <a:ext cx="1296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Daya Bay (</a:t>
              </a:r>
              <a:r>
                <a:rPr lang="en-US" altLang="zh-CN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85298" y="2360308"/>
              <a:ext cx="12964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0.071± 0.11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494009" y="2504785"/>
              <a:ext cx="324000" cy="0"/>
            </a:xfrm>
            <a:prstGeom prst="line">
              <a:avLst/>
            </a:prstGeom>
            <a:ln w="19050">
              <a:solidFill>
                <a:srgbClr val="7B7BC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2646384" y="2492829"/>
              <a:ext cx="9625" cy="9626"/>
            </a:xfrm>
            <a:prstGeom prst="straightConnector1">
              <a:avLst/>
            </a:prstGeom>
            <a:ln>
              <a:solidFill>
                <a:srgbClr val="7B7BC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Global Comparison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512602" y="1504890"/>
                <a:ext cx="3868219" cy="3350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MU Bright" panose="02000603000000000000" pitchFamily="2" charset="0"/>
                    <a:ea typeface="+mn-ea"/>
                    <a:cs typeface="CMU Bright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MU Bright" panose="02000603000000000000" pitchFamily="2" charset="0"/>
                    <a:ea typeface="+mn-ea"/>
                    <a:cs typeface="CMU Bright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Bright" panose="02000603000000000000" pitchFamily="2" charset="0"/>
                    <a:ea typeface="+mn-ea"/>
                    <a:cs typeface="CMU Bright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Bright" panose="02000603000000000000" pitchFamily="2" charset="0"/>
                    <a:ea typeface="+mn-ea"/>
                    <a:cs typeface="CMU Bright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Bright" panose="02000603000000000000" pitchFamily="2" charset="0"/>
                    <a:ea typeface="+mn-ea"/>
                    <a:cs typeface="CMU Bright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3200" dirty="0" smtClean="0">
                    <a:solidFill>
                      <a:srgbClr val="FF0000"/>
                    </a:solidFill>
                    <a:ea typeface="CMU Bright" panose="02000603000000000000" pitchFamily="2" charset="0"/>
                    <a:sym typeface="+mn-lt"/>
                  </a:rPr>
                  <a:t>Most precise measurement</a:t>
                </a:r>
              </a:p>
              <a:p>
                <a:pPr>
                  <a:lnSpc>
                    <a:spcPct val="140000"/>
                  </a:lnSpc>
                  <a:spcBef>
                    <a:spcPts val="0"/>
                  </a:spcBef>
                </a:pPr>
                <a:r>
                  <a:rPr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sin</a:t>
                </a:r>
                <a:r>
                  <a:rPr lang="en-US" altLang="zh-CN" sz="2600" b="1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θ</a:t>
                </a:r>
                <a:r>
                  <a:rPr lang="el-GR" altLang="zh-CN" sz="26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13</a:t>
                </a:r>
                <a:r>
                  <a:rPr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 smtClean="0">
                    <a:solidFill>
                      <a:srgbClr val="FF0000"/>
                    </a:solidFill>
                    <a:ea typeface="CMU Bright" panose="02000603000000000000" pitchFamily="2" charset="0"/>
                    <a:sym typeface="+mn-lt"/>
                  </a:rPr>
                  <a:t>uncertainty: 3.9%</a:t>
                </a:r>
              </a:p>
              <a:p>
                <a:pPr>
                  <a:lnSpc>
                    <a:spcPct val="140000"/>
                  </a:lnSpc>
                  <a:spcBef>
                    <a:spcPts val="0"/>
                  </a:spcBef>
                </a:pPr>
                <a:r>
                  <a:rPr lang="el-GR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2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600" b="1" baseline="30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600" b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32 </a:t>
                </a:r>
                <a:r>
                  <a:rPr lang="en-US" altLang="zh-CN" sz="2600" dirty="0" smtClean="0">
                    <a:solidFill>
                      <a:srgbClr val="FF0000"/>
                    </a:solidFill>
                    <a:ea typeface="CMU Bright" panose="02000603000000000000" pitchFamily="2" charset="0"/>
                    <a:sym typeface="+mn-lt"/>
                  </a:rPr>
                  <a:t>uncertainty: 3.4%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zh-CN" dirty="0" smtClean="0">
                  <a:ea typeface="CMU Bright" panose="02000603000000000000" pitchFamily="2" charset="0"/>
                  <a:sym typeface="+mn-lt"/>
                </a:endParaRP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3200" dirty="0" smtClean="0">
                    <a:ea typeface="CMU Bright" panose="02000603000000000000" pitchFamily="2" charset="0"/>
                    <a:sym typeface="+mn-lt"/>
                  </a:rPr>
                  <a:t>Consistent results with reactor and accelerator experiments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endParaRPr lang="en-US" altLang="zh-CN" sz="2000" dirty="0" smtClean="0">
                  <a:ea typeface="CMU Bright" panose="02000603000000000000" pitchFamily="2" charset="0"/>
                  <a:sym typeface="+mn-lt"/>
                </a:endParaRP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|</a:t>
                </a:r>
                <a:r>
                  <a:rPr lang="el-GR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3200" baseline="300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aseline="-250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ee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| = |</a:t>
                </a:r>
                <a:r>
                  <a:rPr lang="el-GR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3200" baseline="30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aseline="-25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32 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|</a:t>
                </a:r>
                <a14:m>
                  <m:oMath xmlns:m="http://schemas.openxmlformats.org/officeDocument/2006/math">
                    <m:r>
                      <a:rPr lang="en-US" altLang="zh-CN" sz="3200" b="0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3200" b="0" i="1" smtClean="0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±0.05×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eV</a:t>
                </a:r>
                <a:r>
                  <a:rPr lang="en-US" altLang="zh-CN" sz="3200" baseline="300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NH: </a:t>
                </a:r>
                <a:r>
                  <a:rPr lang="el-GR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3200" baseline="30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aseline="-25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32 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= [2.45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±</m:t>
                    </m:r>
                  </m:oMath>
                </a14:m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0.08]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eV</a:t>
                </a:r>
                <a:r>
                  <a:rPr lang="en-US" altLang="zh-CN" sz="3200" baseline="300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</a:t>
                </a:r>
                <a:endParaRPr lang="en-US" altLang="zh-CN" sz="3200" dirty="0" smtClean="0">
                  <a:solidFill>
                    <a:srgbClr val="7B7BC2"/>
                  </a:solidFill>
                  <a:latin typeface="Times New Roman" panose="02020603050405020304" pitchFamily="18" charset="0"/>
                  <a:ea typeface="CMU Bright" panose="02000603000000000000" pitchFamily="2" charset="0"/>
                  <a:cs typeface="Times New Roman" panose="02020603050405020304" pitchFamily="18" charset="0"/>
                  <a:sym typeface="+mn-lt"/>
                </a:endParaRP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IH: </a:t>
                </a:r>
                <a:r>
                  <a:rPr lang="el-GR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3200" baseline="30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aseline="-25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32 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= 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[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-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2.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56 </a:t>
                </a:r>
                <a14:m>
                  <m:oMath xmlns:m="http://schemas.openxmlformats.org/officeDocument/2006/math">
                    <m:r>
                      <a:rPr lang="en-US" altLang="zh-CN" sz="3200" b="0" i="1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±</m:t>
                    </m:r>
                  </m:oMath>
                </a14:m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0.08] </a:t>
                </a:r>
                <a14:m>
                  <m:oMath xmlns:m="http://schemas.openxmlformats.org/officeDocument/2006/math">
                    <m:r>
                      <a:rPr lang="en-US" altLang="zh-CN" sz="3200" b="0" i="1">
                        <a:solidFill>
                          <a:srgbClr val="7B7BC2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10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32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eV</a:t>
                </a:r>
                <a:r>
                  <a:rPr lang="en-US" altLang="zh-CN" sz="3200" baseline="30000" dirty="0" smtClean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</a:t>
                </a:r>
                <a:endParaRPr lang="en-US" altLang="zh-CN" sz="2400" dirty="0" smtClean="0">
                  <a:cs typeface="+mn-ea"/>
                  <a:sym typeface="+mn-lt"/>
                </a:endParaRPr>
              </a:p>
              <a:p>
                <a:pPr>
                  <a:lnSpc>
                    <a:spcPct val="140000"/>
                  </a:lnSpc>
                  <a:spcBef>
                    <a:spcPts val="0"/>
                  </a:spcBef>
                </a:pPr>
                <a:endParaRPr lang="en-US" altLang="zh-CN" sz="2400" dirty="0" smtClean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2" y="1504890"/>
                <a:ext cx="3868219" cy="3350248"/>
              </a:xfrm>
              <a:prstGeom prst="rect">
                <a:avLst/>
              </a:prstGeom>
              <a:blipFill>
                <a:blip r:embed="rId3"/>
                <a:stretch>
                  <a:fillRect l="-1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9" y="4855138"/>
            <a:ext cx="3487737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s06_dm32_global.pdf" descr="s06_dm32_global.pdf"/>
          <p:cNvPicPr>
            <a:picLocks noChangeAspect="1"/>
          </p:cNvPicPr>
          <p:nvPr/>
        </p:nvPicPr>
        <p:blipFill rotWithShape="1">
          <a:blip r:embed="rId5">
            <a:extLst/>
          </a:blip>
          <a:srcRect l="3702"/>
          <a:stretch/>
        </p:blipFill>
        <p:spPr>
          <a:xfrm>
            <a:off x="4448878" y="3974831"/>
            <a:ext cx="4242129" cy="271046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8"/>
          <p:cNvSpPr txBox="1"/>
          <p:nvPr/>
        </p:nvSpPr>
        <p:spPr>
          <a:xfrm>
            <a:off x="4967503" y="3130852"/>
            <a:ext cx="223520" cy="402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B050"/>
                </a:solidFill>
                <a:cs typeface="+mn-ea"/>
                <a:sym typeface="+mn-lt"/>
              </a:rPr>
              <a:t>*</a:t>
            </a:r>
            <a:endParaRPr lang="zh-CN" altLang="en-US" dirty="0">
              <a:solidFill>
                <a:srgbClr val="00B050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08630" y="6502588"/>
                <a:ext cx="3727782" cy="3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dirty="0" smtClean="0">
                    <a:solidFill>
                      <a:srgbClr val="00B050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rPr>
                  <a:t>*: combined fit results for </a:t>
                </a:r>
                <a:r>
                  <a:rPr lang="en-US" altLang="zh-CN" sz="1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23</m:t>
                            </m:r>
                          </m:sub>
                        </m:sSub>
                      </m:e>
                    </m:func>
                    <m:func>
                      <m:funcPr>
                        <m:ctrlPr>
                          <a:rPr lang="en-US" altLang="zh-CN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13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sz="1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 </a:t>
                </a:r>
                <a:endParaRPr lang="zh-CN" altLang="en-US" sz="1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630" y="6502588"/>
                <a:ext cx="3727782" cy="332142"/>
              </a:xfrm>
              <a:prstGeom prst="rect">
                <a:avLst/>
              </a:prstGeom>
              <a:blipFill>
                <a:blip r:embed="rId6"/>
                <a:stretch>
                  <a:fillRect l="-490"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368051" y="3989767"/>
            <a:ext cx="67056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NH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56662" y="1534649"/>
            <a:ext cx="134112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1230 days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12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Sterile Neutrino Search</a:t>
            </a:r>
            <a:endParaRPr lang="zh-CN" altLang="en-US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3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Daya Bay</a:t>
            </a:r>
          </a:p>
          <a:p>
            <a:r>
              <a:rPr lang="en-US" altLang="zh-CN" dirty="0" smtClean="0"/>
              <a:t>Latest Results</a:t>
            </a:r>
          </a:p>
          <a:p>
            <a:pPr lvl="1"/>
            <a:r>
              <a:rPr lang="en-US" altLang="zh-CN" b="1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Oscillation measurement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Sterile neutrino search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Flux &amp; spectrum measurement of antineutrino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Fuel evolution analysis</a:t>
            </a:r>
          </a:p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/>
          <a:stretch/>
        </p:blipFill>
        <p:spPr>
          <a:xfrm>
            <a:off x="4614060" y="3973170"/>
            <a:ext cx="4323815" cy="28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+mn-ea"/>
                <a:sym typeface="+mn-lt"/>
              </a:rPr>
              <a:t>Search for Light Sterile </a:t>
            </a:r>
            <a:r>
              <a:rPr lang="en-US" altLang="zh-CN" dirty="0" smtClean="0">
                <a:cs typeface="+mn-ea"/>
                <a:sym typeface="+mn-lt"/>
              </a:rPr>
              <a:t>Neutrino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76100"/>
            <a:ext cx="7886700" cy="66786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 relative comparison of the energy spectra at the three sites allows to search for sterile neutrino mixing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13" y="2621594"/>
            <a:ext cx="4452236" cy="322768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543828" y="5879141"/>
            <a:ext cx="4215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7B7BC2"/>
                </a:solidFill>
                <a:latin typeface="CMU Bright" panose="02000603000000000000" pitchFamily="2" charset="0"/>
                <a:cs typeface="CMU Bright" panose="02000603000000000000" pitchFamily="2" charset="0"/>
              </a:rPr>
              <a:t>Signal would primarily appear as an additional spectral distortion with a frequency different from standard 3ν oscillations</a:t>
            </a:r>
            <a:endParaRPr lang="zh-CN" altLang="en-US" sz="1600" dirty="0">
              <a:solidFill>
                <a:srgbClr val="7B7BC2"/>
              </a:solidFill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2311" y="2016169"/>
            <a:ext cx="4131689" cy="402849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9"/>
          <p:cNvSpPr/>
          <p:nvPr/>
        </p:nvSpPr>
        <p:spPr>
          <a:xfrm>
            <a:off x="5472930" y="0"/>
            <a:ext cx="3671070" cy="36202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nn-NO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Phys. Rev. Lett. 117 (2016) no.15, 151802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7962" y="6122209"/>
            <a:ext cx="4020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CMU Bright" panose="02000603000000000000" pitchFamily="2" charset="0"/>
                <a:cs typeface="CMU Bright" panose="02000603000000000000" pitchFamily="2" charset="0"/>
              </a:rPr>
              <a:t>The most stringent limits on 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zh-CN" altLang="en-US" sz="16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2θ</a:t>
            </a:r>
            <a:r>
              <a:rPr lang="zh-CN" altLang="en-US" sz="16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1600" dirty="0" smtClean="0">
                <a:solidFill>
                  <a:srgbClr val="FF0000"/>
                </a:solidFill>
                <a:latin typeface="CMU Bright" panose="02000603000000000000" pitchFamily="2" charset="0"/>
                <a:cs typeface="CMU Bright" panose="02000603000000000000" pitchFamily="2" charset="0"/>
              </a:rPr>
              <a:t> in the 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6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 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zh-CN" altLang="en-US" sz="16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Δm</a:t>
            </a:r>
            <a:r>
              <a:rPr lang="zh-CN" altLang="en-US" sz="16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0.2 eV</a:t>
            </a:r>
            <a:r>
              <a:rPr lang="zh-CN" altLang="en-US" sz="16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  <a:latin typeface="CMU Bright" panose="02000603000000000000" pitchFamily="2" charset="0"/>
                <a:cs typeface="CMU Bright" panose="02000603000000000000" pitchFamily="2" charset="0"/>
              </a:rPr>
              <a:t>region</a:t>
            </a:r>
            <a:endParaRPr lang="zh-CN" altLang="en-US" sz="1600" dirty="0">
              <a:solidFill>
                <a:srgbClr val="FF0000"/>
              </a:solidFill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8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3635" y="1493038"/>
            <a:ext cx="4492819" cy="453050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strained with νe disappearance"/>
              <p:cNvSpPr txBox="1"/>
              <p:nvPr/>
            </p:nvSpPr>
            <p:spPr>
              <a:xfrm>
                <a:off x="2040557" y="5933041"/>
                <a:ext cx="4280666" cy="4092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r">
                  <a:lnSpc>
                    <a:spcPct val="120000"/>
                  </a:lnSpc>
                  <a:defRPr sz="2000" i="0">
                    <a:solidFill>
                      <a:srgbClr val="FF2600"/>
                    </a:solidFill>
                    <a:latin typeface="Hoefler Text Ornaments"/>
                    <a:ea typeface="Hoefler Text Ornaments"/>
                    <a:cs typeface="Hoefler Text Ornaments"/>
                    <a:sym typeface="Hoefler Text Ornaments"/>
                  </a:defRPr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constrained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disapperance 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7" name="constrained with νe disappearanc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57" y="5933041"/>
                <a:ext cx="4280666" cy="409216"/>
              </a:xfrm>
              <a:prstGeom prst="rect">
                <a:avLst/>
              </a:prstGeom>
              <a:blipFill>
                <a:blip r:embed="rId3"/>
                <a:stretch>
                  <a:fillRect t="-5970" r="-3846" b="-253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strained with νμ disappearance"/>
              <p:cNvSpPr txBox="1"/>
              <p:nvPr/>
            </p:nvSpPr>
            <p:spPr>
              <a:xfrm>
                <a:off x="1874350" y="6386909"/>
                <a:ext cx="4446873" cy="4710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r">
                  <a:lnSpc>
                    <a:spcPct val="120000"/>
                  </a:lnSpc>
                  <a:defRPr sz="2000" i="0">
                    <a:solidFill>
                      <a:srgbClr val="FF2600"/>
                    </a:solidFill>
                    <a:latin typeface="Hoefler Text Ornaments"/>
                    <a:ea typeface="Hoefler Text Ornaments"/>
                    <a:cs typeface="Hoefler Text Ornaments"/>
                    <a:sym typeface="Hoefler Text Ornaments"/>
                  </a:defRPr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constrained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𝜈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disappearance 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9" name="constrained with νμ disappearanc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50" y="6386909"/>
                <a:ext cx="4446873" cy="471091"/>
              </a:xfrm>
              <a:prstGeom prst="rect">
                <a:avLst/>
              </a:prstGeom>
              <a:blipFill>
                <a:blip r:embed="rId4"/>
                <a:stretch>
                  <a:fillRect r="-3836" b="-155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+mn-ea"/>
                <a:sym typeface="+mn-lt"/>
              </a:rPr>
              <a:t>Constraining Appearance </a:t>
            </a:r>
            <a:r>
              <a:rPr lang="en-US" altLang="zh-CN" dirty="0" smtClean="0">
                <a:cs typeface="+mn-ea"/>
                <a:sym typeface="+mn-lt"/>
              </a:rPr>
              <a:t>Results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787346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000" dirty="0" smtClean="0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MINOS &amp; Daya Bay have released a combined result that also includes the Bugey-3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solidFill>
                                  <a:srgbClr val="7B7BC2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7B7BC2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 disappearance </a:t>
                </a:r>
                <a:r>
                  <a:rPr lang="en-US" altLang="zh-CN" sz="2000" dirty="0" smtClean="0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data</a:t>
                </a:r>
              </a:p>
              <a:p>
                <a:endParaRPr lang="en-US" altLang="zh-CN" sz="2000" dirty="0">
                  <a:solidFill>
                    <a:srgbClr val="7B7BC2"/>
                  </a:solidFill>
                  <a:ea typeface="CMU Bright" panose="02000603000000000000" pitchFamily="2" charset="0"/>
                  <a:sym typeface="+mn-lt"/>
                </a:endParaRPr>
              </a:p>
              <a:p>
                <a:r>
                  <a:rPr lang="en-US" altLang="zh-CN" sz="2000" dirty="0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Exclude parameter space allowed by </a:t>
                </a:r>
                <a:r>
                  <a:rPr lang="en-US" altLang="zh-CN" sz="2000" dirty="0" err="1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MiniBooNE</a:t>
                </a:r>
                <a:r>
                  <a:rPr lang="en-US" altLang="zh-CN" sz="2000" dirty="0">
                    <a:solidFill>
                      <a:srgbClr val="7B7BC2"/>
                    </a:solidFill>
                    <a:ea typeface="CMU Bright" panose="02000603000000000000" pitchFamily="2" charset="0"/>
                    <a:sym typeface="+mn-lt"/>
                  </a:rPr>
                  <a:t> &amp; LSND for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7B7BC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sym typeface="+mn-lt"/>
                      </a:rPr>
                      <m:t>𝚫</m:t>
                    </m:r>
                    <m:sSubSup>
                      <m:sSubSupPr>
                        <m:ctrlPr>
                          <a:rPr lang="en-US" altLang="zh-CN" sz="2000" b="1" i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ea typeface="CMU Bright" panose="02000603000000000000" pitchFamily="2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ea typeface="CMU Bright" panose="02000603000000000000" pitchFamily="2" charset="0"/>
                            <a:sym typeface="+mn-lt"/>
                          </a:rPr>
                          <m:t>𝐦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ea typeface="CMU Bright" panose="02000603000000000000" pitchFamily="2" charset="0"/>
                            <a:sym typeface="+mn-lt"/>
                          </a:rPr>
                          <m:t>𝟒𝟏</m:t>
                        </m:r>
                      </m:sub>
                      <m:sup>
                        <m:r>
                          <a:rPr lang="en-US" altLang="zh-CN" sz="2000" b="1">
                            <a:solidFill>
                              <a:srgbClr val="7B7BC2"/>
                            </a:solidFill>
                            <a:latin typeface="Cambria Math" panose="02040503050406030204" pitchFamily="18" charset="0"/>
                            <a:ea typeface="CMU Bright" panose="02000603000000000000" pitchFamily="2" charset="0"/>
                            <a:sym typeface="+mn-lt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&lt; 0.8 eV</a:t>
                </a:r>
                <a:r>
                  <a:rPr lang="en-US" altLang="zh-CN" sz="2000" baseline="31999" dirty="0">
                    <a:solidFill>
                      <a:srgbClr val="7B7BC2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  <a:sym typeface="+mn-lt"/>
                  </a:rPr>
                  <a:t>2</a:t>
                </a:r>
              </a:p>
              <a:p>
                <a:endParaRPr lang="zh-CN" altLang="en-US" sz="2000" dirty="0">
                  <a:solidFill>
                    <a:srgbClr val="7B7BC2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787346" cy="4351338"/>
              </a:xfrm>
              <a:blipFill>
                <a:blip r:embed="rId5"/>
                <a:stretch>
                  <a:fillRect l="-1449" t="-1401" r="-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arXiv:1607.01177 and arXiv:1607.01176"/>
          <p:cNvSpPr txBox="1"/>
          <p:nvPr/>
        </p:nvSpPr>
        <p:spPr>
          <a:xfrm>
            <a:off x="4572000" y="-14338"/>
            <a:ext cx="4579652" cy="637290"/>
          </a:xfrm>
          <a:prstGeom prst="rect">
            <a:avLst/>
          </a:prstGeom>
          <a:solidFill>
            <a:srgbClr val="FFFF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lang="nn-NO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Phys. Rev. Lett. 117 (2016) no.15, </a:t>
            </a:r>
            <a:r>
              <a:rPr lang="nn-NO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151801</a:t>
            </a:r>
          </a:p>
          <a:p>
            <a:pPr>
              <a:lnSpc>
                <a:spcPct val="120000"/>
              </a:lnSpc>
            </a:pPr>
            <a:r>
              <a:rPr lang="nn-NO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Addendum</a:t>
            </a:r>
            <a:r>
              <a:rPr lang="nn-NO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 Phys. Rev. Lett. 117 (2016) no.20, 209901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2" name="肘形连接符 11"/>
          <p:cNvCxnSpPr/>
          <p:nvPr/>
        </p:nvCxnSpPr>
        <p:spPr>
          <a:xfrm flipV="1">
            <a:off x="6535554" y="5954401"/>
            <a:ext cx="951096" cy="213061"/>
          </a:xfrm>
          <a:prstGeom prst="bentConnector3">
            <a:avLst>
              <a:gd name="adj1" fmla="val 1006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6535554" y="6060932"/>
            <a:ext cx="1347537" cy="590125"/>
          </a:xfrm>
          <a:prstGeom prst="bentConnector3">
            <a:avLst>
              <a:gd name="adj1" fmla="val 992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Antineutrino Flux &amp; Spectrum</a:t>
            </a:r>
            <a:endParaRPr lang="zh-CN" altLang="en-US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8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Reactor Antineutrino </a:t>
            </a:r>
            <a:r>
              <a:rPr lang="en-US" altLang="zh-CN" dirty="0" smtClean="0">
                <a:cs typeface="+mn-ea"/>
                <a:sym typeface="+mn-lt"/>
              </a:rPr>
              <a:t>Flux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4243"/>
            <a:ext cx="7886700" cy="66731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Measurement of IBD yield in the eight detectors is consistent with other experiments </a:t>
            </a:r>
            <a:r>
              <a:rPr lang="en-US" altLang="zh-CN" sz="2000" dirty="0" smtClean="0">
                <a:cs typeface="+mn-ea"/>
                <a:sym typeface="+mn-lt"/>
              </a:rPr>
              <a:t>measurement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51" y="2284774"/>
            <a:ext cx="4489228" cy="2256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765" y="4763997"/>
            <a:ext cx="4420190" cy="1685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0955" y="2303313"/>
            <a:ext cx="4218848" cy="209202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ounded Rectangle"/>
          <p:cNvSpPr/>
          <p:nvPr/>
        </p:nvSpPr>
        <p:spPr>
          <a:xfrm>
            <a:off x="593206" y="5726974"/>
            <a:ext cx="3778933" cy="430381"/>
          </a:xfrm>
          <a:prstGeom prst="roundRect">
            <a:avLst>
              <a:gd name="adj" fmla="val 29872"/>
            </a:avLst>
          </a:prstGeom>
          <a:ln w="38100">
            <a:solidFill>
              <a:srgbClr val="7B7BC2"/>
            </a:solidFill>
            <a:prstDash val="solid"/>
          </a:ln>
        </p:spPr>
        <p:txBody>
          <a:bodyPr lIns="35719" tIns="35719" rIns="35719" bIns="35719" anchor="ctr"/>
          <a:lstStyle/>
          <a:p>
            <a:pPr>
              <a:lnSpc>
                <a:spcPct val="120000"/>
              </a:lnSpc>
              <a:defRPr sz="3200" i="0">
                <a:solidFill>
                  <a:srgbClr val="F3F1DF"/>
                </a:solidFill>
                <a:effectLst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3144" y="-3531"/>
            <a:ext cx="2420856" cy="36202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 Phys. C 41(1) (2017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5334" y="4677370"/>
            <a:ext cx="4338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i="1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1600" baseline="-25000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sz="1600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0.942 ± 0.009(exp) ± 0.023(model)</a:t>
            </a:r>
          </a:p>
          <a:p>
            <a:r>
              <a:rPr lang="zh-CN" altLang="en-US" sz="1600" i="1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1600" baseline="-25000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global+DYB </a:t>
            </a:r>
            <a:r>
              <a:rPr lang="zh-CN" altLang="en-US" sz="1600" dirty="0" smtClean="0">
                <a:solidFill>
                  <a:srgbClr val="7B7B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0.943 ± 0.008(exp) ± 0.023(model)</a:t>
            </a:r>
            <a:endParaRPr lang="zh-CN" altLang="en-US" sz="1600" dirty="0">
              <a:solidFill>
                <a:srgbClr val="7B7BC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5333" y="5370214"/>
            <a:ext cx="4223163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>
                <a:effectLst/>
              </a:defRPr>
            </a:pPr>
            <a:r>
              <a:rPr lang="en-US" altLang="zh-CN" sz="1600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Discrepancy with </a:t>
            </a:r>
            <a:r>
              <a:rPr lang="en-US" altLang="zh-CN" sz="1600" dirty="0" err="1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Huber+Mueller</a:t>
            </a: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 (HM) </a:t>
            </a:r>
            <a:r>
              <a:rPr lang="en-US" altLang="zh-CN" sz="1600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model could be due to underestimated uncertainties in the prediction, and/or the existence of a sterile neutrino.</a:t>
            </a:r>
          </a:p>
        </p:txBody>
      </p:sp>
      <p:sp>
        <p:nvSpPr>
          <p:cNvPr id="13" name="矩形 12"/>
          <p:cNvSpPr/>
          <p:nvPr/>
        </p:nvSpPr>
        <p:spPr>
          <a:xfrm>
            <a:off x="7351417" y="297207"/>
            <a:ext cx="1919115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2454A9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621 days of data </a:t>
            </a:r>
            <a:endParaRPr lang="zh-CN" altLang="en-US" dirty="0">
              <a:solidFill>
                <a:srgbClr val="2454A9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53998" y="2288636"/>
            <a:ext cx="36490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“Reactor Antineutrino Anomaly” </a:t>
            </a:r>
            <a:endParaRPr lang="zh-CN" altLang="en-US" dirty="0">
              <a:solidFill>
                <a:srgbClr val="FF0000"/>
              </a:solidFill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Reactor Antineutrino </a:t>
            </a:r>
            <a:r>
              <a:rPr lang="en-US" altLang="zh-CN" dirty="0" smtClean="0">
                <a:cs typeface="+mn-ea"/>
                <a:sym typeface="+mn-lt"/>
              </a:rPr>
              <a:t>Spectrum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472" y="1825624"/>
            <a:ext cx="4395730" cy="5032375"/>
          </a:xfrm>
        </p:spPr>
        <p:txBody>
          <a:bodyPr>
            <a:no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High-statistics measurement </a:t>
            </a:r>
            <a:r>
              <a:rPr lang="en-US" altLang="zh-CN" sz="2000" dirty="0">
                <a:cs typeface="+mn-ea"/>
                <a:sym typeface="+mn-lt"/>
              </a:rPr>
              <a:t>of the spectral shape of reactor </a:t>
            </a:r>
            <a:r>
              <a:rPr lang="en-US" altLang="zh-CN" sz="2000" dirty="0" smtClean="0">
                <a:cs typeface="+mn-ea"/>
                <a:sym typeface="+mn-lt"/>
              </a:rPr>
              <a:t>antineutrinos</a:t>
            </a:r>
          </a:p>
          <a:p>
            <a:r>
              <a:rPr lang="en-US" altLang="zh-CN" sz="2000" dirty="0">
                <a:ea typeface="CMU Bright" panose="02000603000000000000" pitchFamily="2" charset="0"/>
              </a:rPr>
              <a:t>Global discrepancy with the </a:t>
            </a:r>
            <a:r>
              <a:rPr lang="en-US" altLang="zh-CN" sz="2000" dirty="0" err="1">
                <a:ea typeface="CMU Bright" panose="02000603000000000000" pitchFamily="2" charset="0"/>
              </a:rPr>
              <a:t>Huber+Mueller</a:t>
            </a:r>
            <a:r>
              <a:rPr lang="en-US" altLang="zh-CN" sz="2000" dirty="0">
                <a:ea typeface="CMU Bright" panose="02000603000000000000" pitchFamily="2" charset="0"/>
              </a:rPr>
              <a:t> prediction at 2.9</a:t>
            </a:r>
            <a:r>
              <a:rPr lang="zh-CN" altLang="en-US" sz="2000" dirty="0"/>
              <a:t>𝜎 </a:t>
            </a:r>
            <a:r>
              <a:rPr lang="en-US" altLang="zh-CN" sz="2000" dirty="0">
                <a:ea typeface="CMU Bright" panose="02000603000000000000" pitchFamily="2" charset="0"/>
              </a:rPr>
              <a:t>(4.4</a:t>
            </a:r>
            <a:r>
              <a:rPr lang="zh-CN" altLang="en-US" sz="2000" dirty="0"/>
              <a:t>𝜎 </a:t>
            </a:r>
            <a:r>
              <a:rPr lang="en-US" altLang="zh-CN" sz="2000" dirty="0">
                <a:ea typeface="CMU Bright" panose="02000603000000000000" pitchFamily="2" charset="0"/>
              </a:rPr>
              <a:t>in the 4-6 MeV region)</a:t>
            </a:r>
          </a:p>
          <a:p>
            <a:r>
              <a:rPr lang="en-US" altLang="zh-CN" sz="2000" dirty="0">
                <a:solidFill>
                  <a:srgbClr val="7B7BC2"/>
                </a:solidFill>
                <a:ea typeface="CMU Bright" panose="02000603000000000000" pitchFamily="2" charset="0"/>
              </a:rPr>
              <a:t>Excess events have all the IBD characteristics and are </a:t>
            </a:r>
          </a:p>
          <a:p>
            <a:pPr lvl="1"/>
            <a:r>
              <a:rPr lang="en-US" altLang="zh-CN" sz="2000" dirty="0">
                <a:solidFill>
                  <a:srgbClr val="7B7BC2"/>
                </a:solidFill>
                <a:ea typeface="CMU Bright" panose="02000603000000000000" pitchFamily="2" charset="0"/>
              </a:rPr>
              <a:t>correlated with reactor power</a:t>
            </a:r>
          </a:p>
          <a:p>
            <a:pPr lvl="1"/>
            <a:r>
              <a:rPr lang="en-US" altLang="zh-CN" sz="2000" dirty="0" smtClean="0">
                <a:solidFill>
                  <a:srgbClr val="7B7BC2"/>
                </a:solidFill>
                <a:ea typeface="CMU Bright" panose="02000603000000000000" pitchFamily="2" charset="0"/>
              </a:rPr>
              <a:t>time </a:t>
            </a:r>
            <a:r>
              <a:rPr lang="en-US" altLang="zh-CN" sz="2000" dirty="0">
                <a:solidFill>
                  <a:srgbClr val="7B7BC2"/>
                </a:solidFill>
                <a:ea typeface="CMU Bright" panose="02000603000000000000" pitchFamily="2" charset="0"/>
              </a:rPr>
              <a:t>independent</a:t>
            </a:r>
          </a:p>
          <a:p>
            <a:r>
              <a:rPr lang="en-US" altLang="zh-CN" sz="2000" dirty="0">
                <a:ea typeface="CMU Bright" panose="02000603000000000000" pitchFamily="2" charset="0"/>
              </a:rPr>
              <a:t>Excess does not appear in </a:t>
            </a:r>
            <a:r>
              <a:rPr lang="en-US" altLang="zh-CN" sz="2000" baseline="30000" dirty="0">
                <a:ea typeface="CMU Bright" panose="02000603000000000000" pitchFamily="2" charset="0"/>
              </a:rPr>
              <a:t>12</a:t>
            </a:r>
            <a:r>
              <a:rPr lang="en-US" altLang="zh-CN" sz="2000" dirty="0">
                <a:ea typeface="CMU Bright" panose="02000603000000000000" pitchFamily="2" charset="0"/>
              </a:rPr>
              <a:t>B spectra (disfavoring detector effects), and cannot be reproduced by a single β-decay branch or mono-energetic line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202" y="1911949"/>
            <a:ext cx="4439798" cy="4444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6723144" y="4728"/>
            <a:ext cx="2420856" cy="36202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Chin. Phys. C 41(1) (2017)</a:t>
            </a:r>
            <a:endParaRPr lang="zh-CN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Reactor Antineutrino </a:t>
            </a:r>
            <a:r>
              <a:rPr lang="en-US" altLang="zh-CN" dirty="0" smtClean="0">
                <a:cs typeface="+mn-ea"/>
                <a:sym typeface="+mn-lt"/>
              </a:rPr>
              <a:t>Spectrum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472" y="1825624"/>
            <a:ext cx="4395730" cy="5032375"/>
          </a:xfrm>
        </p:spPr>
        <p:txBody>
          <a:bodyPr>
            <a:no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High-statistics measurement </a:t>
            </a:r>
            <a:r>
              <a:rPr lang="en-US" altLang="zh-CN" sz="2000" dirty="0">
                <a:cs typeface="+mn-ea"/>
                <a:sym typeface="+mn-lt"/>
              </a:rPr>
              <a:t>of the spectral shape of reactor </a:t>
            </a:r>
            <a:r>
              <a:rPr lang="en-US" altLang="zh-CN" sz="2000" dirty="0" smtClean="0">
                <a:cs typeface="+mn-ea"/>
                <a:sym typeface="+mn-lt"/>
              </a:rPr>
              <a:t>antineutrinos</a:t>
            </a:r>
          </a:p>
          <a:p>
            <a:r>
              <a:rPr lang="en-US" altLang="zh-CN" sz="2000" dirty="0">
                <a:ea typeface="CMU Bright" panose="02000603000000000000" pitchFamily="2" charset="0"/>
              </a:rPr>
              <a:t>Global discrepancy with the </a:t>
            </a:r>
            <a:r>
              <a:rPr lang="en-US" altLang="zh-CN" sz="2000" dirty="0" err="1">
                <a:ea typeface="CMU Bright" panose="02000603000000000000" pitchFamily="2" charset="0"/>
              </a:rPr>
              <a:t>Huber+Mueller</a:t>
            </a:r>
            <a:r>
              <a:rPr lang="en-US" altLang="zh-CN" sz="2000" dirty="0">
                <a:ea typeface="CMU Bright" panose="02000603000000000000" pitchFamily="2" charset="0"/>
              </a:rPr>
              <a:t> prediction at 2.9</a:t>
            </a:r>
            <a:r>
              <a:rPr lang="zh-CN" altLang="en-US" sz="2000" dirty="0"/>
              <a:t>𝜎 </a:t>
            </a:r>
            <a:r>
              <a:rPr lang="en-US" altLang="zh-CN" sz="2000" dirty="0">
                <a:ea typeface="CMU Bright" panose="02000603000000000000" pitchFamily="2" charset="0"/>
              </a:rPr>
              <a:t>(4.4</a:t>
            </a:r>
            <a:r>
              <a:rPr lang="zh-CN" altLang="en-US" sz="2000" dirty="0"/>
              <a:t>𝜎 </a:t>
            </a:r>
            <a:r>
              <a:rPr lang="en-US" altLang="zh-CN" sz="2000" dirty="0">
                <a:ea typeface="CMU Bright" panose="02000603000000000000" pitchFamily="2" charset="0"/>
              </a:rPr>
              <a:t>in the 4-6 MeV region)</a:t>
            </a:r>
          </a:p>
          <a:p>
            <a:r>
              <a:rPr lang="en-US" altLang="zh-CN" sz="2000" dirty="0">
                <a:ea typeface="CMU Bright" panose="02000603000000000000" pitchFamily="2" charset="0"/>
              </a:rPr>
              <a:t>Excess events have all the IBD characteristics and are </a:t>
            </a:r>
          </a:p>
          <a:p>
            <a:pPr lvl="1"/>
            <a:r>
              <a:rPr lang="en-US" altLang="zh-CN" sz="2000" dirty="0">
                <a:ea typeface="CMU Bright" panose="02000603000000000000" pitchFamily="2" charset="0"/>
              </a:rPr>
              <a:t>correlated with reactor power</a:t>
            </a:r>
          </a:p>
          <a:p>
            <a:pPr lvl="1"/>
            <a:r>
              <a:rPr lang="en-US" altLang="zh-CN" sz="2000" dirty="0">
                <a:ea typeface="CMU Bright" panose="02000603000000000000" pitchFamily="2" charset="0"/>
              </a:rPr>
              <a:t>time independent</a:t>
            </a:r>
          </a:p>
          <a:p>
            <a:r>
              <a:rPr lang="en-US" altLang="zh-CN" sz="2000" dirty="0">
                <a:solidFill>
                  <a:srgbClr val="7B7BC2"/>
                </a:solidFill>
                <a:ea typeface="CMU Bright" panose="02000603000000000000" pitchFamily="2" charset="0"/>
              </a:rPr>
              <a:t>Excess does not appear in </a:t>
            </a:r>
            <a:r>
              <a:rPr lang="en-US" altLang="zh-CN" sz="2000" baseline="30000" dirty="0">
                <a:solidFill>
                  <a:srgbClr val="7B7BC2"/>
                </a:solidFill>
                <a:ea typeface="CMU Bright" panose="02000603000000000000" pitchFamily="2" charset="0"/>
              </a:rPr>
              <a:t>12</a:t>
            </a:r>
            <a:r>
              <a:rPr lang="en-US" altLang="zh-CN" sz="2000" dirty="0">
                <a:solidFill>
                  <a:srgbClr val="7B7BC2"/>
                </a:solidFill>
                <a:ea typeface="CMU Bright" panose="02000603000000000000" pitchFamily="2" charset="0"/>
              </a:rPr>
              <a:t>B spectra (disfavoring detector effects), and cannot be reproduced by a single β-decay branch or mono-energetic line</a:t>
            </a:r>
            <a:endParaRPr lang="zh-CN" altLang="en-US" sz="2000" dirty="0">
              <a:solidFill>
                <a:srgbClr val="7B7BC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23144" y="3104"/>
            <a:ext cx="2420856" cy="36202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Chin. Phys. C 41(1) (2017)</a:t>
            </a:r>
            <a:endParaRPr lang="zh-CN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"/>
          <a:stretch/>
        </p:blipFill>
        <p:spPr>
          <a:xfrm>
            <a:off x="4660135" y="2718172"/>
            <a:ext cx="4263849" cy="30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Fuel Evolution Analysis</a:t>
            </a:r>
            <a:endParaRPr lang="zh-CN" altLang="en-US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Fission Fraction </a:t>
            </a:r>
            <a:r>
              <a:rPr lang="en-US" altLang="zh-CN" dirty="0">
                <a:cs typeface="+mn-ea"/>
                <a:sym typeface="+mn-lt"/>
              </a:rPr>
              <a:t>in Daya Bay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649002" y="1825624"/>
            <a:ext cx="3866348" cy="48958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/>
              <a:t>Fission fraction changes in a burn-up </a:t>
            </a:r>
            <a:r>
              <a:rPr lang="en-US" altLang="zh-CN" sz="2000" dirty="0" smtClean="0"/>
              <a:t>cycle for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zh-CN" sz="1600" b="1" baseline="30000" dirty="0">
                <a:cs typeface="+mn-ea"/>
                <a:sym typeface="+mn-lt"/>
              </a:rPr>
              <a:t>235</a:t>
            </a:r>
            <a:r>
              <a:rPr lang="en-US" altLang="zh-CN" sz="1600" b="1" dirty="0">
                <a:cs typeface="+mn-ea"/>
                <a:sym typeface="+mn-lt"/>
              </a:rPr>
              <a:t>U, </a:t>
            </a:r>
            <a:r>
              <a:rPr lang="en-US" altLang="zh-CN" sz="1600" b="1" baseline="30000" dirty="0">
                <a:cs typeface="+mn-ea"/>
                <a:sym typeface="+mn-lt"/>
              </a:rPr>
              <a:t>239</a:t>
            </a:r>
            <a:r>
              <a:rPr lang="en-US" altLang="zh-CN" sz="1600" b="1" dirty="0">
                <a:cs typeface="+mn-ea"/>
                <a:sym typeface="+mn-lt"/>
              </a:rPr>
              <a:t>Pu</a:t>
            </a:r>
            <a:r>
              <a:rPr lang="en-US" altLang="zh-CN" sz="1600" dirty="0">
                <a:cs typeface="+mn-ea"/>
                <a:sym typeface="+mn-lt"/>
              </a:rPr>
              <a:t>, </a:t>
            </a:r>
            <a:r>
              <a:rPr lang="en-US" altLang="zh-CN" sz="1600" baseline="30000" dirty="0">
                <a:cs typeface="+mn-ea"/>
                <a:sym typeface="+mn-lt"/>
              </a:rPr>
              <a:t>238</a:t>
            </a:r>
            <a:r>
              <a:rPr lang="en-US" altLang="zh-CN" sz="1600" dirty="0">
                <a:cs typeface="+mn-ea"/>
                <a:sym typeface="+mn-lt"/>
              </a:rPr>
              <a:t>U, </a:t>
            </a:r>
            <a:r>
              <a:rPr lang="en-US" altLang="zh-CN" sz="1600" baseline="30000" dirty="0">
                <a:cs typeface="+mn-ea"/>
                <a:sym typeface="+mn-lt"/>
              </a:rPr>
              <a:t>241</a:t>
            </a:r>
            <a:r>
              <a:rPr lang="en-US" altLang="zh-CN" sz="1600" dirty="0">
                <a:cs typeface="+mn-ea"/>
                <a:sym typeface="+mn-lt"/>
              </a:rPr>
              <a:t>Pu</a:t>
            </a:r>
            <a:endParaRPr lang="en-US" altLang="zh-CN" sz="1600" dirty="0"/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800" b="1" dirty="0"/>
              <a:t>Effective fission fraction</a:t>
            </a:r>
            <a:r>
              <a:rPr lang="en-US" altLang="zh-CN" sz="1800" dirty="0"/>
              <a:t>: Weight each reactor’s fission fraction by distance, power and oscillation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1800" dirty="0" smtClean="0"/>
          </a:p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800" dirty="0" smtClean="0"/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1800" dirty="0" smtClean="0"/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800" dirty="0" smtClean="0">
                <a:solidFill>
                  <a:srgbClr val="7B7BC2"/>
                </a:solidFill>
              </a:rPr>
              <a:t>Can Daya Bay detectors measure the variation in antineutrino flux for different fission fraction?</a:t>
            </a:r>
            <a:endParaRPr lang="en-US" altLang="zh-CN" sz="1800" dirty="0">
              <a:solidFill>
                <a:srgbClr val="7B7BC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55602"/>
            <a:ext cx="3550336" cy="247692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" y="4770294"/>
            <a:ext cx="4383157" cy="208770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437505" y="3932522"/>
            <a:ext cx="2390159" cy="985753"/>
            <a:chOff x="1148747" y="3660594"/>
            <a:chExt cx="2390159" cy="985753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2236304" y="3660594"/>
              <a:ext cx="0" cy="301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148747" y="3940752"/>
              <a:ext cx="2390159" cy="4045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w</a:t>
              </a:r>
              <a:r>
                <a:rPr lang="en-US" altLang="zh-CN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eight; then repeat x6</a:t>
              </a:r>
              <a:endParaRPr lang="zh-CN" altLang="en-US" dirty="0">
                <a:latin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2236304" y="4344547"/>
              <a:ext cx="0" cy="301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32" y="4204480"/>
            <a:ext cx="3783114" cy="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Antineutrino Flux Evolution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6492"/>
            <a:ext cx="7886700" cy="72507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Flux evolution</a:t>
            </a:r>
            <a:r>
              <a:rPr lang="en-US" altLang="zh-CN" sz="2000" dirty="0">
                <a:cs typeface="+mn-ea"/>
                <a:sym typeface="+mn-lt"/>
              </a:rPr>
              <a:t>: IBD yield per fission changes with fission fraction of </a:t>
            </a:r>
            <a:r>
              <a:rPr lang="en-US" altLang="zh-CN" sz="2000" baseline="30000" dirty="0">
                <a:cs typeface="+mn-ea"/>
                <a:sym typeface="+mn-lt"/>
              </a:rPr>
              <a:t>239</a:t>
            </a:r>
            <a:r>
              <a:rPr lang="en-US" altLang="zh-CN" sz="2000" dirty="0">
                <a:cs typeface="+mn-ea"/>
                <a:sym typeface="+mn-lt"/>
              </a:rPr>
              <a:t>Pu, as well as </a:t>
            </a:r>
            <a:r>
              <a:rPr lang="en-US" altLang="zh-CN" sz="2000" baseline="30000" dirty="0" smtClean="0">
                <a:cs typeface="+mn-ea"/>
                <a:sym typeface="+mn-lt"/>
              </a:rPr>
              <a:t>235</a:t>
            </a:r>
            <a:r>
              <a:rPr lang="en-US" altLang="zh-CN" sz="2000" dirty="0" smtClean="0">
                <a:cs typeface="+mn-ea"/>
                <a:sym typeface="+mn-lt"/>
              </a:rPr>
              <a:t>U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94053" y="1072"/>
            <a:ext cx="2849947" cy="369332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118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251801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3212" y="2550695"/>
            <a:ext cx="4559374" cy="2993528"/>
            <a:chOff x="4572000" y="1002049"/>
            <a:chExt cx="4559374" cy="2993528"/>
          </a:xfrm>
        </p:grpSpPr>
        <p:pic>
          <p:nvPicPr>
            <p:cNvPr id="7" name="图片 6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002049"/>
              <a:ext cx="4559374" cy="29935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7193713" y="1668708"/>
                  <a:ext cx="1597159" cy="436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b="0" dirty="0" smtClean="0">
                      <a:cs typeface="+mn-ea"/>
                      <a:sym typeface="+mn-lt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713" y="1668708"/>
                  <a:ext cx="1597159" cy="436466"/>
                </a:xfrm>
                <a:prstGeom prst="rect">
                  <a:avLst/>
                </a:prstGeom>
                <a:blipFill>
                  <a:blip r:embed="rId3"/>
                  <a:stretch>
                    <a:fillRect t="-86486" r="-5682" b="-1459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280586" y="5732294"/>
            <a:ext cx="4572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Flux </a:t>
            </a:r>
            <a:r>
              <a:rPr lang="en-US" altLang="zh-CN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evolution shows some tension with the </a:t>
            </a:r>
            <a:r>
              <a:rPr lang="en-US" altLang="zh-CN" dirty="0" err="1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Huber+Mueller</a:t>
            </a:r>
            <a:r>
              <a:rPr lang="en-US" altLang="zh-CN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 model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46351" y="1928279"/>
            <a:ext cx="3439250" cy="3424346"/>
            <a:chOff x="5240430" y="2022968"/>
            <a:chExt cx="3439250" cy="3424346"/>
          </a:xfrm>
        </p:grpSpPr>
        <p:pic>
          <p:nvPicPr>
            <p:cNvPr id="11" name="图片 10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430" y="2022968"/>
              <a:ext cx="3439250" cy="3424346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/>
            <p:nvPr/>
          </p:nvCxnSpPr>
          <p:spPr>
            <a:xfrm>
              <a:off x="6679096" y="2854918"/>
              <a:ext cx="506895" cy="0"/>
            </a:xfrm>
            <a:prstGeom prst="straightConnector1">
              <a:avLst/>
            </a:prstGeom>
            <a:ln w="38100">
              <a:solidFill>
                <a:srgbClr val="FF5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6586376" y="2467819"/>
              <a:ext cx="641522" cy="402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rgbClr val="FF0000"/>
                  </a:solidFill>
                  <a:cs typeface="+mn-ea"/>
                  <a:sym typeface="+mn-lt"/>
                </a:rPr>
                <a:t>7.8%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948839" y="5366904"/>
            <a:ext cx="419516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Data imply a 7.8% </a:t>
            </a: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overestimation of IBD yield from </a:t>
            </a:r>
            <a:r>
              <a:rPr lang="en-US" altLang="zh-CN" sz="1600" baseline="300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235</a:t>
            </a:r>
            <a:r>
              <a:rPr lang="en-US" altLang="zh-CN" sz="1600" dirty="0" smtClean="0">
                <a:solidFill>
                  <a:srgbClr val="7B7BC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U in Huber model</a:t>
            </a:r>
            <a:endParaRPr lang="en-US" altLang="zh-CN" sz="1600" dirty="0">
              <a:solidFill>
                <a:srgbClr val="7B7BC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aseline="30000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235</a:t>
            </a:r>
            <a:r>
              <a:rPr lang="en-US" altLang="zh-CN" sz="1600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U could be the primary contributor to the </a:t>
            </a:r>
            <a:r>
              <a:rPr lang="en-US" altLang="zh-CN" sz="1600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“reactor </a:t>
            </a:r>
            <a:r>
              <a:rPr lang="en-US" altLang="zh-CN" sz="1600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antineutrino </a:t>
            </a:r>
            <a:r>
              <a:rPr lang="en-US" altLang="zh-CN" sz="1600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anomaly”</a:t>
            </a:r>
            <a:endParaRPr lang="zh-CN" altLang="en-US" sz="1600" dirty="0">
              <a:solidFill>
                <a:srgbClr val="FF0000"/>
              </a:solidFill>
              <a:latin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6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30" y="2156218"/>
            <a:ext cx="3855704" cy="37549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in Energy Spectrum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46237"/>
            <a:ext cx="7886700" cy="121246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The energy spectrum difference between </a:t>
            </a:r>
            <a:r>
              <a:rPr lang="en-US" altLang="zh-CN" sz="2000" baseline="30000" dirty="0" smtClean="0">
                <a:cs typeface="+mn-ea"/>
                <a:sym typeface="+mn-lt"/>
              </a:rPr>
              <a:t>235</a:t>
            </a:r>
            <a:r>
              <a:rPr lang="en-US" altLang="zh-CN" sz="2000" dirty="0" smtClean="0">
                <a:cs typeface="+mn-ea"/>
                <a:sym typeface="+mn-lt"/>
              </a:rPr>
              <a:t>U and </a:t>
            </a:r>
            <a:r>
              <a:rPr lang="en-US" altLang="zh-CN" sz="2000" baseline="30000" dirty="0">
                <a:cs typeface="+mn-ea"/>
                <a:sym typeface="+mn-lt"/>
              </a:rPr>
              <a:t>239</a:t>
            </a:r>
            <a:r>
              <a:rPr lang="en-US" altLang="zh-CN" sz="2000" dirty="0">
                <a:cs typeface="+mn-ea"/>
                <a:sym typeface="+mn-lt"/>
              </a:rPr>
              <a:t>Pu</a:t>
            </a:r>
            <a:r>
              <a:rPr lang="en-US" altLang="zh-CN" sz="2000" dirty="0" smtClean="0">
                <a:cs typeface="+mn-ea"/>
                <a:sym typeface="+mn-lt"/>
              </a:rPr>
              <a:t> </a:t>
            </a:r>
            <a:r>
              <a:rPr lang="en-US" altLang="zh-CN" sz="2000" dirty="0" smtClean="0">
                <a:sym typeface="+mn-lt"/>
              </a:rPr>
              <a:t>is also observed in the evolution.</a:t>
            </a:r>
          </a:p>
          <a:p>
            <a:pPr lvl="1"/>
            <a:r>
              <a:rPr lang="en-US" altLang="zh-CN" sz="1600" dirty="0">
                <a:solidFill>
                  <a:srgbClr val="7B7BC2"/>
                </a:solidFill>
              </a:rPr>
              <a:t>First time this is unambiguously measured</a:t>
            </a:r>
          </a:p>
          <a:p>
            <a:pPr lvl="1"/>
            <a:r>
              <a:rPr lang="en-US" altLang="zh-CN" sz="1600" dirty="0" smtClean="0">
                <a:solidFill>
                  <a:srgbClr val="7B7BC2"/>
                </a:solidFill>
              </a:rPr>
              <a:t>Most models do predict this, however.</a:t>
            </a:r>
            <a:endParaRPr lang="en-US" altLang="zh-CN" sz="1600" dirty="0">
              <a:solidFill>
                <a:srgbClr val="7B7BC2"/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内容占位符 4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8" y="3197565"/>
            <a:ext cx="3873776" cy="28199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83930" y="5911119"/>
            <a:ext cx="426007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slopes for flux evolution are </a:t>
            </a:r>
            <a:r>
              <a:rPr lang="en-US" altLang="zh-CN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different in different energy slides</a:t>
            </a:r>
            <a:endParaRPr lang="zh-CN" altLang="en-US" dirty="0">
              <a:solidFill>
                <a:srgbClr val="FF0000"/>
              </a:solidFill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9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Daya Bay</a:t>
            </a:r>
          </a:p>
          <a:p>
            <a:r>
              <a:rPr lang="en-US" altLang="zh-CN" dirty="0" smtClean="0"/>
              <a:t>Latest Results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Oscillation measurement</a:t>
            </a:r>
          </a:p>
          <a:p>
            <a:pPr lvl="1"/>
            <a:r>
              <a:rPr lang="en-US" altLang="zh-CN" b="1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Sterile neutrino search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Flux &amp; spectrum measurement of antineutrino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Fuel evolution analysis</a:t>
            </a:r>
          </a:p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7842" y="3914483"/>
            <a:ext cx="2851629" cy="28755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60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5350924" y="4331030"/>
            <a:ext cx="3689804" cy="2520000"/>
            <a:chOff x="383195" y="4572584"/>
            <a:chExt cx="3346324" cy="2285416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95" y="4572584"/>
              <a:ext cx="3346324" cy="22854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363056" y="4674742"/>
              <a:ext cx="657546" cy="175688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+mn-ea"/>
                <a:sym typeface="+mn-lt"/>
              </a:rPr>
              <a:t>Spectrum Evolution: 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Data-Model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58045"/>
            <a:ext cx="4722274" cy="344172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/>
              <a:t>4-6 MeV region: no strange behavior visible compared with </a:t>
            </a:r>
            <a:r>
              <a:rPr lang="en-US" altLang="zh-CN" sz="2000" dirty="0" smtClean="0"/>
              <a:t>HM models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/>
              <a:t>No major indication that ‘bump’ comes from a particular isotopes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002060"/>
                </a:solidFill>
                <a:cs typeface="+mn-ea"/>
                <a:sym typeface="+mn-lt"/>
              </a:rPr>
              <a:t>Highly-enriched U reactors is helpful to probe the </a:t>
            </a:r>
            <a:r>
              <a:rPr lang="en-US" altLang="zh-CN" sz="1600" baseline="30000" dirty="0">
                <a:solidFill>
                  <a:srgbClr val="002060"/>
                </a:solidFill>
                <a:cs typeface="+mn-ea"/>
                <a:sym typeface="+mn-lt"/>
              </a:rPr>
              <a:t>235</a:t>
            </a:r>
            <a:r>
              <a:rPr lang="en-US" altLang="zh-CN" sz="1600" dirty="0">
                <a:solidFill>
                  <a:srgbClr val="002060"/>
                </a:solidFill>
                <a:cs typeface="+mn-ea"/>
                <a:sym typeface="+mn-lt"/>
              </a:rPr>
              <a:t>U over-prediction and the isotope origin of the ‘bump’</a:t>
            </a:r>
            <a:endParaRPr lang="zh-CN" altLang="en-US" sz="1600" dirty="0"/>
          </a:p>
          <a:p>
            <a:pPr lvl="1">
              <a:lnSpc>
                <a:spcPct val="130000"/>
              </a:lnSpc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5897440" y="1637122"/>
            <a:ext cx="3396768" cy="2592000"/>
            <a:chOff x="429267" y="2707302"/>
            <a:chExt cx="4664468" cy="3559355"/>
          </a:xfrm>
        </p:grpSpPr>
        <p:grpSp>
          <p:nvGrpSpPr>
            <p:cNvPr id="9" name="组合 8"/>
            <p:cNvGrpSpPr/>
            <p:nvPr/>
          </p:nvGrpSpPr>
          <p:grpSpPr>
            <a:xfrm>
              <a:off x="429267" y="2707302"/>
              <a:ext cx="4664468" cy="3559355"/>
              <a:chOff x="4479532" y="1281002"/>
              <a:chExt cx="4664468" cy="3559355"/>
            </a:xfrm>
          </p:grpSpPr>
          <p:pic>
            <p:nvPicPr>
              <p:cNvPr id="11" name="pasted-image.png" descr="pasted-image.png"/>
              <p:cNvPicPr>
                <a:picLocks noChangeAspect="1"/>
              </p:cNvPicPr>
              <p:nvPr/>
            </p:nvPicPr>
            <p:blipFill rotWithShape="1">
              <a:blip r:embed="rId3">
                <a:extLst/>
              </a:blip>
              <a:srcRect b="29944"/>
              <a:stretch/>
            </p:blipFill>
            <p:spPr>
              <a:xfrm>
                <a:off x="4479533" y="1281002"/>
                <a:ext cx="4664467" cy="327112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2" name="pasted-image.png" descr="pasted-image.png"/>
              <p:cNvPicPr>
                <a:picLocks noChangeAspect="1"/>
              </p:cNvPicPr>
              <p:nvPr/>
            </p:nvPicPr>
            <p:blipFill rotWithShape="1">
              <a:blip r:embed="rId3">
                <a:extLst/>
              </a:blip>
              <a:srcRect t="93841" r="9162" b="-374"/>
              <a:stretch/>
            </p:blipFill>
            <p:spPr>
              <a:xfrm>
                <a:off x="4479532" y="4535280"/>
                <a:ext cx="4237085" cy="305077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10" name="矩形 9"/>
            <p:cNvSpPr/>
            <p:nvPr/>
          </p:nvSpPr>
          <p:spPr>
            <a:xfrm>
              <a:off x="2680138" y="2785241"/>
              <a:ext cx="956441" cy="3176339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5" name="矩形标注 14"/>
          <p:cNvSpPr/>
          <p:nvPr/>
        </p:nvSpPr>
        <p:spPr>
          <a:xfrm>
            <a:off x="3647975" y="5399773"/>
            <a:ext cx="1702949" cy="1451257"/>
          </a:xfrm>
          <a:prstGeom prst="wedgeRectCallout">
            <a:avLst>
              <a:gd name="adj1" fmla="val 182888"/>
              <a:gd name="adj2" fmla="val -39015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5" descr="屏幕剪辑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50020" r="42416" b="1256"/>
          <a:stretch/>
        </p:blipFill>
        <p:spPr>
          <a:xfrm>
            <a:off x="3733026" y="5470883"/>
            <a:ext cx="1540043" cy="130903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472603" y="5536712"/>
            <a:ext cx="985345" cy="430951"/>
            <a:chOff x="5472605" y="5536712"/>
            <a:chExt cx="985090" cy="430951"/>
          </a:xfrm>
        </p:grpSpPr>
        <p:sp>
          <p:nvSpPr>
            <p:cNvPr id="14" name="文本框 13"/>
            <p:cNvSpPr txBox="1"/>
            <p:nvPr/>
          </p:nvSpPr>
          <p:spPr>
            <a:xfrm rot="21036669">
              <a:off x="5580550" y="5536712"/>
              <a:ext cx="83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7B7BC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slope</a:t>
              </a:r>
              <a:endParaRPr lang="zh-CN" altLang="en-US" b="1" dirty="0">
                <a:solidFill>
                  <a:srgbClr val="7B7BC2"/>
                </a:solidFill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5472605" y="5755907"/>
              <a:ext cx="985090" cy="211756"/>
            </a:xfrm>
            <a:prstGeom prst="straightConnector1">
              <a:avLst/>
            </a:prstGeom>
            <a:ln w="28575">
              <a:solidFill>
                <a:srgbClr val="7B7B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5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30416"/>
                <a:ext cx="7886700" cy="482593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cs typeface="+mn-ea"/>
                    <a:sym typeface="+mn-lt"/>
                  </a:rPr>
                  <a:t>Daya Bay </a:t>
                </a:r>
                <a:r>
                  <a:rPr lang="en-US" altLang="zh-CN" sz="2400" b="1" dirty="0">
                    <a:cs typeface="+mn-ea"/>
                    <a:sym typeface="+mn-lt"/>
                  </a:rPr>
                  <a:t>1230</a:t>
                </a:r>
                <a:r>
                  <a:rPr lang="en-US" altLang="zh-CN" sz="2400" dirty="0">
                    <a:cs typeface="+mn-ea"/>
                    <a:sym typeface="+mn-lt"/>
                  </a:rPr>
                  <a:t> days of data, </a:t>
                </a:r>
                <a:r>
                  <a:rPr lang="en-US" altLang="zh-CN" sz="2400" b="1" dirty="0" smtClean="0">
                    <a:cs typeface="+mn-ea"/>
                    <a:sym typeface="+mn-lt"/>
                  </a:rPr>
                  <a:t>&gt;2.5M </a:t>
                </a:r>
                <a:r>
                  <a:rPr lang="en-US" altLang="zh-CN" sz="2400" dirty="0">
                    <a:cs typeface="+mn-ea"/>
                    <a:sym typeface="+mn-lt"/>
                  </a:rPr>
                  <a:t>IBD candidates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dirty="0">
                    <a:cs typeface="+mn-ea"/>
                    <a:sym typeface="+mn-lt"/>
                  </a:rPr>
                  <a:t>Most precise measurement of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sin</a:t>
                </a:r>
                <a:r>
                  <a:rPr lang="en-US" altLang="zh-CN" sz="2000" b="1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θ</a:t>
                </a:r>
                <a:r>
                  <a:rPr lang="el-GR" altLang="zh-CN" sz="20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13</a:t>
                </a:r>
                <a:r>
                  <a:rPr lang="en-US" altLang="zh-CN" sz="2000" dirty="0">
                    <a:solidFill>
                      <a:srgbClr val="FF0000"/>
                    </a:solidFill>
                    <a:cs typeface="+mn-ea"/>
                    <a:sym typeface="+mn-lt"/>
                  </a:rPr>
                  <a:t>: 3.9%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dirty="0" smtClean="0">
                    <a:cs typeface="+mn-ea"/>
                    <a:sym typeface="+mn-lt"/>
                  </a:rPr>
                  <a:t>Most </a:t>
                </a:r>
                <a:r>
                  <a:rPr lang="en-US" altLang="zh-CN" sz="2000" dirty="0">
                    <a:cs typeface="+mn-ea"/>
                    <a:sym typeface="+mn-lt"/>
                  </a:rPr>
                  <a:t>precise measurement of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|</a:t>
                </a:r>
                <a:r>
                  <a:rPr lang="el-GR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b="1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ee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MU Bright" panose="02000603000000000000" pitchFamily="2" charset="0"/>
                    <a:cs typeface="Times New Roman" panose="02020603050405020304" pitchFamily="18" charset="0"/>
                  </a:rPr>
                  <a:t>|: </a:t>
                </a:r>
                <a:r>
                  <a:rPr lang="en-US" altLang="zh-CN" sz="2000" dirty="0">
                    <a:solidFill>
                      <a:srgbClr val="FF0000"/>
                    </a:solidFill>
                    <a:cs typeface="+mn-ea"/>
                    <a:sym typeface="+mn-lt"/>
                  </a:rPr>
                  <a:t>3.4%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dirty="0" smtClean="0">
                    <a:cs typeface="+mn-ea"/>
                    <a:sym typeface="+mn-lt"/>
                  </a:rPr>
                  <a:t>Confirmed </a:t>
                </a:r>
                <a:r>
                  <a:rPr lang="en-US" altLang="zh-CN" sz="2000" dirty="0">
                    <a:cs typeface="+mn-ea"/>
                    <a:sym typeface="+mn-lt"/>
                  </a:rPr>
                  <a:t>with independent </a:t>
                </a:r>
                <a:r>
                  <a:rPr lang="en-US" altLang="zh-CN" sz="2000" dirty="0" err="1">
                    <a:solidFill>
                      <a:srgbClr val="7B7BC2"/>
                    </a:solidFill>
                    <a:cs typeface="+mn-ea"/>
                    <a:sym typeface="+mn-lt"/>
                  </a:rPr>
                  <a:t>nH</a:t>
                </a:r>
                <a:r>
                  <a:rPr lang="en-US" altLang="zh-CN" sz="2000" dirty="0">
                    <a:solidFill>
                      <a:srgbClr val="7B7BC2"/>
                    </a:solidFill>
                    <a:cs typeface="+mn-ea"/>
                    <a:sym typeface="+mn-lt"/>
                  </a:rPr>
                  <a:t> rate measurement (621 days)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cs typeface="+mn-ea"/>
                    <a:sym typeface="+mn-lt"/>
                  </a:rPr>
                  <a:t>Set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+mn-ea"/>
                    <a:sym typeface="+mn-lt"/>
                  </a:rPr>
                  <a:t>new limit </a:t>
                </a:r>
                <a:r>
                  <a:rPr lang="en-US" altLang="zh-CN" sz="2400" dirty="0">
                    <a:cs typeface="+mn-ea"/>
                    <a:sym typeface="+mn-lt"/>
                  </a:rPr>
                  <a:t>to light sterile neutrinos</a:t>
                </a:r>
                <a:endParaRPr lang="en-US" altLang="zh-CN" sz="20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Font typeface="Times New Roman" panose="02020603050405020304" pitchFamily="18" charset="0"/>
                  <a:buChar char="•"/>
                </a:pPr>
                <a:r>
                  <a:rPr lang="en-US" altLang="zh-CN" sz="2400" dirty="0">
                    <a:cs typeface="+mn-ea"/>
                    <a:sym typeface="+mn-lt"/>
                  </a:rPr>
                  <a:t>Reactor antineutrino flux and spectrum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b="1" dirty="0">
                    <a:cs typeface="+mn-ea"/>
                    <a:sym typeface="+mn-lt"/>
                  </a:rPr>
                  <a:t>Flux</a:t>
                </a:r>
                <a:r>
                  <a:rPr lang="en-US" altLang="zh-CN" sz="2000" dirty="0">
                    <a:cs typeface="+mn-ea"/>
                    <a:sym typeface="+mn-lt"/>
                  </a:rPr>
                  <a:t>: consistent with precious short baseline experiments, but not with theoretical </a:t>
                </a:r>
                <a:r>
                  <a:rPr lang="en-US" altLang="zh-CN" sz="2000" dirty="0" smtClean="0">
                    <a:cs typeface="+mn-ea"/>
                    <a:sym typeface="+mn-lt"/>
                  </a:rPr>
                  <a:t>prediction (</a:t>
                </a:r>
                <a:r>
                  <a:rPr lang="en-US" altLang="zh-CN" sz="2000" dirty="0" err="1" smtClean="0">
                    <a:cs typeface="+mn-ea"/>
                    <a:sym typeface="+mn-lt"/>
                  </a:rPr>
                  <a:t>Huber+Mueller</a:t>
                </a:r>
                <a:r>
                  <a:rPr lang="en-US" altLang="zh-CN" sz="2000" dirty="0" smtClean="0">
                    <a:cs typeface="+mn-ea"/>
                    <a:sym typeface="+mn-lt"/>
                  </a:rPr>
                  <a:t>)</a:t>
                </a:r>
                <a:endParaRPr lang="en-US" altLang="zh-CN" sz="2000" dirty="0">
                  <a:cs typeface="+mn-ea"/>
                  <a:sym typeface="+mn-lt"/>
                </a:endParaRP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b="1" dirty="0">
                    <a:cs typeface="+mn-ea"/>
                    <a:sym typeface="+mn-lt"/>
                  </a:rPr>
                  <a:t>Spectrum</a:t>
                </a:r>
                <a:r>
                  <a:rPr lang="en-US" altLang="zh-CN" sz="2000" dirty="0">
                    <a:cs typeface="+mn-ea"/>
                    <a:sym typeface="+mn-lt"/>
                  </a:rPr>
                  <a:t>: 4.4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𝜎</m:t>
                    </m:r>
                  </m:oMath>
                </a14:m>
                <a:r>
                  <a:rPr lang="en-US" altLang="zh-CN" sz="2000" dirty="0">
                    <a:cs typeface="+mn-ea"/>
                    <a:sym typeface="+mn-lt"/>
                  </a:rPr>
                  <a:t> deviation from prediction in [4,6] MeV of positron energy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  <a:buFont typeface="CMU Sans Serif" panose="02000603000000000000" pitchFamily="2" charset="0"/>
                  <a:buChar char=""/>
                </a:pPr>
                <a:r>
                  <a:rPr lang="en-US" altLang="zh-CN" sz="2000" b="1" dirty="0">
                    <a:cs typeface="+mn-ea"/>
                    <a:sym typeface="+mn-lt"/>
                  </a:rPr>
                  <a:t>Evolution </a:t>
                </a:r>
                <a:r>
                  <a:rPr lang="en-US" altLang="zh-CN" sz="2000" b="1" dirty="0" smtClean="0">
                    <a:cs typeface="+mn-ea"/>
                    <a:sym typeface="+mn-lt"/>
                  </a:rPr>
                  <a:t>observed</a:t>
                </a:r>
                <a:r>
                  <a:rPr lang="en-US" altLang="zh-CN" sz="2000" dirty="0" smtClean="0">
                    <a:cs typeface="+mn-ea"/>
                    <a:sym typeface="+mn-lt"/>
                  </a:rPr>
                  <a:t>: indicates that Huber model has a 7.8% overestimation in the IBD yield for antineutrinos from </a:t>
                </a:r>
                <a:r>
                  <a:rPr lang="en-US" altLang="zh-CN" sz="2000" baseline="30000" dirty="0" smtClean="0">
                    <a:cs typeface="+mn-ea"/>
                    <a:sym typeface="+mn-lt"/>
                  </a:rPr>
                  <a:t>235</a:t>
                </a:r>
                <a:r>
                  <a:rPr lang="en-US" altLang="zh-CN" sz="2000" dirty="0" smtClean="0">
                    <a:cs typeface="+mn-ea"/>
                    <a:sym typeface="+mn-lt"/>
                  </a:rPr>
                  <a:t>U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Font typeface="Times New Roman" panose="02020603050405020304" pitchFamily="18" charset="0"/>
                  <a:buChar char="•"/>
                </a:pPr>
                <a:r>
                  <a:rPr lang="en-US" altLang="zh-CN" sz="2400" dirty="0" smtClean="0">
                    <a:cs typeface="+mn-ea"/>
                    <a:sym typeface="+mn-lt"/>
                  </a:rPr>
                  <a:t>Will </a:t>
                </a:r>
                <a:r>
                  <a:rPr lang="en-US" altLang="zh-CN" sz="2400" dirty="0">
                    <a:cs typeface="+mn-ea"/>
                    <a:sym typeface="+mn-lt"/>
                  </a:rPr>
                  <a:t>continue till 2020</a:t>
                </a:r>
                <a:r>
                  <a:rPr lang="en-US" altLang="zh-CN" sz="2400" dirty="0" smtClean="0">
                    <a:cs typeface="+mn-ea"/>
                    <a:sym typeface="+mn-lt"/>
                  </a:rPr>
                  <a:t>.</a:t>
                </a:r>
                <a:endParaRPr lang="en-US" altLang="zh-CN" sz="24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30416"/>
                <a:ext cx="7886700" cy="4825935"/>
              </a:xfrm>
              <a:blipFill>
                <a:blip r:embed="rId2"/>
                <a:stretch>
                  <a:fillRect l="-850" t="-631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9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Collection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581" y="1458001"/>
            <a:ext cx="8660837" cy="539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3222179" y="3703142"/>
            <a:ext cx="12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404 days</a:t>
            </a:r>
            <a:endParaRPr lang="zh-CN" altLang="en-US" sz="1400" b="1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944320" y="3703143"/>
            <a:ext cx="1080119" cy="307777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217 days</a:t>
            </a:r>
            <a:endParaRPr lang="zh-CN" altLang="en-US" sz="1400" b="1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490689" y="3701457"/>
            <a:ext cx="186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609 days</a:t>
            </a:r>
            <a:endParaRPr lang="zh-CN" altLang="en-US" sz="1400" b="1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Daya Bay Timeline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44344220"/>
                  </p:ext>
                </p:extLst>
              </p:nvPr>
            </p:nvGraphicFramePr>
            <p:xfrm>
              <a:off x="365760" y="1249011"/>
              <a:ext cx="8565515" cy="57058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Physics analysis published date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status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2011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 1/2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</a:t>
                          </a: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comparison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 EH1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600" dirty="0">
                            <a:solidFill>
                              <a:srgbClr val="0070C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2012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March, First 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zh-CN" altLang="en-US" sz="1600" dirty="0" smtClean="0">
                              <a:latin typeface="CMU Bright" panose="02000603000000000000" pitchFamily="2" charset="0"/>
                              <a:ea typeface="+mn-ea"/>
                              <a:cs typeface="CMU Bright" panose="02000603000000000000" pitchFamily="2" charset="0"/>
                              <a:sym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rate only, 55d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start data taking in Oct.</a:t>
                          </a:r>
                          <a:endParaRPr lang="zh-CN" altLang="en-US" sz="1600" dirty="0">
                            <a:solidFill>
                              <a:srgbClr val="7030A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2013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Improved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600" dirty="0" smtClean="0">
                              <a:latin typeface="CMU Bright" panose="02000603000000000000" pitchFamily="2" charset="0"/>
                              <a:ea typeface="+mn-ea"/>
                              <a:cs typeface="CMU Bright" panose="02000603000000000000" pitchFamily="2" charset="0"/>
                              <a:sym typeface="+mn-lt"/>
                            </a:rPr>
                            <a:t> </a:t>
                          </a: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(9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),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rate only, 139d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2014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Spectral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analysis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baseline="0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), </a:t>
                          </a: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err="1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nH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rate analysis, </a:t>
                          </a: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Sterile neutrino, </a:t>
                          </a: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217d</a:t>
                          </a:r>
                          <a:endParaRPr lang="zh-CN" altLang="en-US" sz="1600" dirty="0">
                            <a:solidFill>
                              <a:srgbClr val="0070C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2015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  <a:endParaRPr lang="zh-CN" altLang="en-US" sz="1600" dirty="0">
                            <a:solidFill>
                              <a:srgbClr val="7030A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upgrade in Dec.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2016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solidFill>
                                <a:srgbClr val="00B05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Reactor</a:t>
                          </a:r>
                          <a:r>
                            <a:rPr lang="en-US" altLang="zh-CN" sz="1600" baseline="0" dirty="0" smtClean="0">
                              <a:solidFill>
                                <a:srgbClr val="00B05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600" baseline="0" dirty="0" err="1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nH</a:t>
                          </a: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2017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60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Long </a:t>
                          </a:r>
                          <a:r>
                            <a:rPr lang="en-US" altLang="zh-CN" sz="1600" dirty="0" err="1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osc</a:t>
                          </a: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. Paper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FF000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600" baseline="0" dirty="0" smtClean="0">
                              <a:solidFill>
                                <a:srgbClr val="FF000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1230d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study in Jan.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44344220"/>
                  </p:ext>
                </p:extLst>
              </p:nvPr>
            </p:nvGraphicFramePr>
            <p:xfrm>
              <a:off x="365760" y="1249011"/>
              <a:ext cx="8565515" cy="56057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8404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Physics analysis published date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status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6589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2011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 1/2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</a:t>
                          </a: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comparison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 EH1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600" dirty="0">
                            <a:solidFill>
                              <a:srgbClr val="0070C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6589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2012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816" t="-157798" r="-97081" b="-5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start data taking in Oct.</a:t>
                          </a:r>
                          <a:endParaRPr lang="zh-CN" altLang="en-US" sz="1600" dirty="0">
                            <a:solidFill>
                              <a:srgbClr val="7030A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8404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2013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816" t="-446032" r="-97081" b="-936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95154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2014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9816" t="-220513" r="-97081" b="-2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2015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  <a:endParaRPr lang="zh-CN" altLang="en-US" sz="1600" dirty="0">
                            <a:solidFill>
                              <a:srgbClr val="7030A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upgrade in Dec.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12441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2016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solidFill>
                                <a:srgbClr val="00B05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Reactor</a:t>
                          </a:r>
                          <a:r>
                            <a:rPr lang="en-US" altLang="zh-CN" sz="1600" baseline="0" dirty="0" smtClean="0">
                              <a:solidFill>
                                <a:srgbClr val="00B05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0070C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600" baseline="0" dirty="0" err="1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nH</a:t>
                          </a: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solidFill>
                                <a:schemeClr val="tx1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600" baseline="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60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95154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2017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600" dirty="0" smtClean="0">
                              <a:solidFill>
                                <a:srgbClr val="7030A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Long </a:t>
                          </a:r>
                          <a:r>
                            <a:rPr lang="en-US" altLang="zh-CN" sz="1600" dirty="0" err="1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osc</a:t>
                          </a: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. Paper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, </a:t>
                          </a:r>
                          <a:r>
                            <a:rPr lang="en-US" altLang="zh-CN" sz="1600" baseline="0" dirty="0" smtClean="0">
                              <a:solidFill>
                                <a:srgbClr val="FF000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600" baseline="0" dirty="0" smtClean="0">
                              <a:solidFill>
                                <a:srgbClr val="FF0000"/>
                              </a:solidFill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1230d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600" baseline="0" dirty="0" smtClean="0">
                              <a:latin typeface="CMU Bright" panose="02000603000000000000" pitchFamily="2" charset="0"/>
                              <a:ea typeface="CMU Bright" panose="02000603000000000000" pitchFamily="2" charset="0"/>
                              <a:cs typeface="CMU Bright" panose="02000603000000000000" pitchFamily="2" charset="0"/>
                              <a:sym typeface="+mn-lt"/>
                            </a:rPr>
                            <a:t> study in Jan.</a:t>
                          </a:r>
                          <a:endParaRPr lang="zh-CN" altLang="en-US" sz="1600" dirty="0">
                            <a:latin typeface="CMU Bright" panose="02000603000000000000" pitchFamily="2" charset="0"/>
                            <a:ea typeface="+mn-ea"/>
                            <a:cs typeface="CMU Bright" panose="02000603000000000000" pitchFamily="2" charset="0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765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Daya Bay</a:t>
            </a:r>
          </a:p>
          <a:p>
            <a:r>
              <a:rPr lang="en-US" altLang="zh-CN" dirty="0" smtClean="0"/>
              <a:t>Latest Results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Oscillation measurement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Sterile neutrino search</a:t>
            </a:r>
          </a:p>
          <a:p>
            <a:pPr lvl="1"/>
            <a:r>
              <a:rPr lang="en-US" altLang="zh-CN" b="1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Flux &amp; spectrum measurement of antineutrino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Fuel evolution analysis</a:t>
            </a:r>
          </a:p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9027" y="4253302"/>
            <a:ext cx="4218848" cy="20920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3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Daya Bay</a:t>
            </a:r>
          </a:p>
          <a:p>
            <a:r>
              <a:rPr lang="en-US" altLang="zh-CN" dirty="0" smtClean="0"/>
              <a:t>Latest Results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Oscillation measurement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Sterile neutrino search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Flux &amp; spectrum measurement of antineutrino</a:t>
            </a:r>
          </a:p>
          <a:p>
            <a:pPr lvl="1"/>
            <a:r>
              <a:rPr lang="en-US" altLang="zh-CN" b="1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Fuel evolution analysis</a:t>
            </a:r>
          </a:p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"/>
          <a:stretch/>
        </p:blipFill>
        <p:spPr>
          <a:xfrm>
            <a:off x="5823284" y="3921477"/>
            <a:ext cx="2986134" cy="28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9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laborationMap.pdf" descr="collaborationM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5" y="722125"/>
            <a:ext cx="9021014" cy="433233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圆角矩形 6"/>
          <p:cNvSpPr/>
          <p:nvPr/>
        </p:nvSpPr>
        <p:spPr>
          <a:xfrm>
            <a:off x="2686048" y="1455614"/>
            <a:ext cx="3821229" cy="34402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The Daya Bay </a:t>
            </a:r>
            <a:r>
              <a:rPr lang="en-US" altLang="zh-CN" dirty="0" smtClean="0">
                <a:cs typeface="+mn-ea"/>
                <a:sym typeface="+mn-lt"/>
              </a:rPr>
              <a:t>Collaboration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~230 Collaborators"/>
          <p:cNvSpPr txBox="1"/>
          <p:nvPr/>
        </p:nvSpPr>
        <p:spPr>
          <a:xfrm>
            <a:off x="2774398" y="1426739"/>
            <a:ext cx="3595203" cy="33439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>
            <a:lvl1pPr defTabSz="457200">
              <a:defRPr sz="2500" b="1" i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lnSpc>
                <a:spcPct val="120000"/>
              </a:lnSpc>
              <a:defRPr b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sz="1758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197 c</a:t>
            </a:r>
            <a:r>
              <a:rPr sz="1758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ollaborators</a:t>
            </a:r>
            <a:r>
              <a:rPr lang="en-US" sz="1758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 from 41 institutes</a:t>
            </a:r>
            <a:endParaRPr sz="1758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9" name="North America (16)…"/>
          <p:cNvSpPr txBox="1"/>
          <p:nvPr/>
        </p:nvSpPr>
        <p:spPr>
          <a:xfrm>
            <a:off x="4554304" y="4393354"/>
            <a:ext cx="4411140" cy="232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North America (</a:t>
            </a:r>
            <a:r>
              <a:rPr sz="1406" b="1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1</a:t>
            </a:r>
            <a:r>
              <a:rPr lang="en-US" sz="1406" b="1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5</a:t>
            </a:r>
            <a:r>
              <a:rPr sz="1406" b="1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)</a:t>
            </a:r>
            <a:endParaRPr sz="1406" b="1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cs typeface="+mn-ea"/>
              <a:sym typeface="+mn-lt"/>
            </a:endParaRP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Brookhaven Natl Lab, Illinois Institute of Technology, Iowa State, Lawrence Berkeley Natl Lab, Princeton, Siena College, Temple University, UC Berkeley, UCLA, Univ. of Cincinnati, Univ. of Houston,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UIUC, Univ. of Wisconsin, Virginia Tech, William &amp; Mary, </a:t>
            </a:r>
            <a:r>
              <a:rPr sz="1406" dirty="0" smtClean="0">
                <a:cs typeface="+mn-ea"/>
                <a:sym typeface="+mn-lt"/>
              </a:rPr>
              <a:t>Yale</a:t>
            </a:r>
            <a:endParaRPr lang="en-US" sz="1406" dirty="0" smtClean="0">
              <a:cs typeface="+mn-ea"/>
              <a:sym typeface="+mn-lt"/>
            </a:endParaRP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South America (1)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dirty="0">
                <a:cs typeface="+mn-ea"/>
                <a:sym typeface="+mn-lt"/>
              </a:rPr>
              <a:t>Catholic University of </a:t>
            </a:r>
            <a:r>
              <a:rPr lang="en-US" altLang="zh-CN" sz="1406" dirty="0" smtClean="0">
                <a:cs typeface="+mn-ea"/>
                <a:sym typeface="+mn-lt"/>
              </a:rPr>
              <a:t>Chile</a:t>
            </a:r>
            <a:endParaRPr lang="en-US" altLang="zh-CN" sz="1406" dirty="0">
              <a:cs typeface="+mn-ea"/>
              <a:sym typeface="+mn-lt"/>
            </a:endParaRPr>
          </a:p>
        </p:txBody>
      </p:sp>
      <p:sp>
        <p:nvSpPr>
          <p:cNvPr id="10" name="Europe (2)…"/>
          <p:cNvSpPr txBox="1"/>
          <p:nvPr/>
        </p:nvSpPr>
        <p:spPr>
          <a:xfrm>
            <a:off x="226717" y="6168441"/>
            <a:ext cx="3988561" cy="57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Europe (2)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dirty="0">
                <a:cs typeface="+mn-ea"/>
                <a:sym typeface="+mn-lt"/>
              </a:rPr>
              <a:t>Charles University, JINR Dubna</a:t>
            </a:r>
          </a:p>
        </p:txBody>
      </p:sp>
      <p:sp>
        <p:nvSpPr>
          <p:cNvPr id="11" name="Asia (23)…"/>
          <p:cNvSpPr txBox="1"/>
          <p:nvPr/>
        </p:nvSpPr>
        <p:spPr>
          <a:xfrm>
            <a:off x="226717" y="3870710"/>
            <a:ext cx="4237144" cy="23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Asia (23)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Beijing Normal Univ., CGNPG, CIAE, </a:t>
            </a:r>
            <a:r>
              <a:rPr sz="1406" dirty="0" err="1">
                <a:cs typeface="+mn-ea"/>
                <a:sym typeface="+mn-lt"/>
              </a:rPr>
              <a:t>Congqing</a:t>
            </a:r>
            <a:r>
              <a:rPr sz="1406" dirty="0">
                <a:cs typeface="+mn-ea"/>
                <a:sym typeface="+mn-lt"/>
              </a:rPr>
              <a:t> Univ., Dongguan Univ. Tech., ECUST, IHEP, Nanjing Univ., </a:t>
            </a:r>
            <a:r>
              <a:rPr sz="1406" dirty="0" err="1">
                <a:cs typeface="+mn-ea"/>
                <a:sym typeface="+mn-lt"/>
              </a:rPr>
              <a:t>Nankai</a:t>
            </a:r>
            <a:r>
              <a:rPr sz="1406" dirty="0">
                <a:cs typeface="+mn-ea"/>
                <a:sym typeface="+mn-lt"/>
              </a:rPr>
              <a:t> Univ., NCEPU, NUDT, Shandong Univ., Shanghai Jiao Tong Univ., Shenzhen Univ., Tsinghua Univ., USTC, Xian </a:t>
            </a:r>
            <a:r>
              <a:rPr sz="1406" dirty="0" err="1">
                <a:cs typeface="+mn-ea"/>
                <a:sym typeface="+mn-lt"/>
              </a:rPr>
              <a:t>Jiaotong</a:t>
            </a:r>
            <a:r>
              <a:rPr sz="1406" dirty="0">
                <a:cs typeface="+mn-ea"/>
                <a:sym typeface="+mn-lt"/>
              </a:rPr>
              <a:t> Univ., </a:t>
            </a:r>
            <a:r>
              <a:rPr sz="1406" dirty="0" err="1">
                <a:cs typeface="+mn-ea"/>
                <a:sym typeface="+mn-lt"/>
              </a:rPr>
              <a:t>Zhongshan</a:t>
            </a:r>
            <a:r>
              <a:rPr sz="1406" dirty="0">
                <a:cs typeface="+mn-ea"/>
                <a:sym typeface="+mn-lt"/>
              </a:rPr>
              <a:t> Univ.,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Chinese Univ. of Hong Kong, Univ. of Hong Kong,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National </a:t>
            </a:r>
            <a:r>
              <a:rPr sz="1406" dirty="0" err="1">
                <a:cs typeface="+mn-ea"/>
                <a:sym typeface="+mn-lt"/>
              </a:rPr>
              <a:t>Chiao</a:t>
            </a:r>
            <a:r>
              <a:rPr sz="1406" dirty="0">
                <a:cs typeface="+mn-ea"/>
                <a:sym typeface="+mn-lt"/>
              </a:rPr>
              <a:t> Tung Univ., National Taiwan Univ., National United Univ.</a:t>
            </a:r>
          </a:p>
        </p:txBody>
      </p:sp>
    </p:spTree>
    <p:extLst>
      <p:ext uri="{BB962C8B-B14F-4D97-AF65-F5344CB8AC3E}">
        <p14:creationId xmlns:p14="http://schemas.microsoft.com/office/powerpoint/2010/main" val="24010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Reactor Neutrino Oscillation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2116" b="71182"/>
          <a:stretch/>
        </p:blipFill>
        <p:spPr bwMode="auto">
          <a:xfrm>
            <a:off x="743393" y="5196608"/>
            <a:ext cx="7848600" cy="15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975621" y="5759180"/>
            <a:ext cx="2062717" cy="265814"/>
          </a:xfrm>
          <a:prstGeom prst="roundRect">
            <a:avLst/>
          </a:prstGeom>
          <a:solidFill>
            <a:srgbClr val="FF5050">
              <a:alpha val="30000"/>
            </a:srgbClr>
          </a:solidFill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6514" y="1697139"/>
            <a:ext cx="8282358" cy="1489000"/>
            <a:chOff x="772190" y="1234053"/>
            <a:chExt cx="8282358" cy="1489000"/>
          </a:xfrm>
        </p:grpSpPr>
        <p:grpSp>
          <p:nvGrpSpPr>
            <p:cNvPr id="8" name="组合 7"/>
            <p:cNvGrpSpPr/>
            <p:nvPr/>
          </p:nvGrpSpPr>
          <p:grpSpPr>
            <a:xfrm>
              <a:off x="772190" y="1234053"/>
              <a:ext cx="7896446" cy="1467293"/>
              <a:chOff x="772190" y="1234053"/>
              <a:chExt cx="7896446" cy="1467293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" t="70785" r="6454" b="3674"/>
              <a:stretch/>
            </p:blipFill>
            <p:spPr bwMode="auto">
              <a:xfrm>
                <a:off x="772190" y="1234053"/>
                <a:ext cx="7896446" cy="1467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6351104" y="1371601"/>
                <a:ext cx="149087" cy="387626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50" t="71190" r="5879" b="16699"/>
              <a:stretch/>
            </p:blipFill>
            <p:spPr bwMode="auto">
              <a:xfrm>
                <a:off x="6346135" y="1252331"/>
                <a:ext cx="2221396" cy="69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3747052" y="1928193"/>
              <a:ext cx="5307496" cy="794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45226" y="1710578"/>
              <a:ext cx="89452" cy="217615"/>
            </a:xfrm>
            <a:prstGeom prst="rect">
              <a:avLst/>
            </a:prstGeom>
            <a:solidFill>
              <a:srgbClr val="D4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04798" y="2642211"/>
            <a:ext cx="4688958" cy="2335915"/>
            <a:chOff x="1929347" y="2404718"/>
            <a:chExt cx="4688958" cy="233591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" t="1541" r="44186" b="57799"/>
            <a:stretch/>
          </p:blipFill>
          <p:spPr bwMode="auto">
            <a:xfrm>
              <a:off x="1929347" y="2404718"/>
              <a:ext cx="4688958" cy="2335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623930" y="2782674"/>
              <a:ext cx="1649896" cy="675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1" descr="Untitled 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2" t="16182" r="11062"/>
            <a:stretch/>
          </p:blipFill>
          <p:spPr bwMode="auto">
            <a:xfrm>
              <a:off x="2548590" y="2804606"/>
              <a:ext cx="636179" cy="582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r="2003"/>
            <a:stretch>
              <a:fillRect/>
            </a:stretch>
          </p:blipFill>
          <p:spPr>
            <a:xfrm>
              <a:off x="3336229" y="2807534"/>
              <a:ext cx="1012937" cy="58142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矩形 18"/>
            <p:cNvSpPr/>
            <p:nvPr/>
          </p:nvSpPr>
          <p:spPr>
            <a:xfrm>
              <a:off x="2623930" y="3572675"/>
              <a:ext cx="1649896" cy="750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422265" y="3453407"/>
                  <a:ext cx="10365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 smtClean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</a:rPr>
                    <a:t>Daya Bay Near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  <a:cs typeface="CMU Bright" panose="02000603000000000000" pitchFamily="2" charset="0"/>
                        </a:rPr>
                        <m:t>~</m:t>
                      </m:r>
                    </m:oMath>
                  </a14:m>
                  <a:r>
                    <a:rPr lang="zh-CN" altLang="en-US" sz="1000" dirty="0" smtClean="0">
                      <a:latin typeface="CMU Bright" panose="02000603000000000000" pitchFamily="2" charset="0"/>
                      <a:cs typeface="CMU Bright" panose="02000603000000000000" pitchFamily="2" charset="0"/>
                    </a:rPr>
                    <a:t> </a:t>
                  </a:r>
                  <a:r>
                    <a:rPr lang="en-US" altLang="zh-CN" sz="1000" dirty="0" smtClean="0">
                      <a:latin typeface="CMU Bright" panose="02000603000000000000" pitchFamily="2" charset="0"/>
                      <a:cs typeface="CMU Bright" panose="02000603000000000000" pitchFamily="2" charset="0"/>
                    </a:rPr>
                    <a:t>500m</a:t>
                  </a:r>
                  <a:endParaRPr lang="zh-CN" altLang="en-US" sz="1000" dirty="0">
                    <a:latin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265" y="3453407"/>
                  <a:ext cx="103655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389243" y="3453407"/>
                  <a:ext cx="95992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 smtClean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</a:rPr>
                    <a:t>Daya Bay Far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  <a:cs typeface="CMU Bright" panose="02000603000000000000" pitchFamily="2" charset="0"/>
                        </a:rPr>
                        <m:t>~</m:t>
                      </m:r>
                    </m:oMath>
                  </a14:m>
                  <a:r>
                    <a:rPr lang="zh-CN" altLang="en-US" sz="1000" dirty="0" smtClean="0">
                      <a:latin typeface="CMU Bright" panose="02000603000000000000" pitchFamily="2" charset="0"/>
                      <a:cs typeface="CMU Bright" panose="02000603000000000000" pitchFamily="2" charset="0"/>
                    </a:rPr>
                    <a:t> </a:t>
                  </a:r>
                  <a:r>
                    <a:rPr lang="en-US" altLang="zh-CN" sz="1000" dirty="0" smtClean="0">
                      <a:latin typeface="CMU Bright" panose="02000603000000000000" pitchFamily="2" charset="0"/>
                      <a:cs typeface="CMU Bright" panose="02000603000000000000" pitchFamily="2" charset="0"/>
                    </a:rPr>
                    <a:t>1600m</a:t>
                  </a:r>
                  <a:endParaRPr lang="zh-CN" altLang="en-US" sz="1000" dirty="0">
                    <a:latin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243" y="3453407"/>
                  <a:ext cx="959923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0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Experimental </a:t>
            </a:r>
            <a:r>
              <a:rPr lang="en-US" altLang="zh-CN" dirty="0" smtClean="0">
                <a:cs typeface="+mn-ea"/>
                <a:sym typeface="+mn-lt"/>
              </a:rPr>
              <a:t>Setup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2823"/>
          <a:stretch>
            <a:fillRect/>
          </a:stretch>
        </p:blipFill>
        <p:spPr>
          <a:xfrm>
            <a:off x="975359" y="1375476"/>
            <a:ext cx="6926761" cy="534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572" y="1279523"/>
            <a:ext cx="5256604" cy="64294"/>
          </a:xfrm>
          <a:prstGeom prst="rect">
            <a:avLst/>
          </a:prstGeom>
        </p:spPr>
      </p:pic>
      <p:sp>
        <p:nvSpPr>
          <p:cNvPr id="8" name="Among the most powerful reactor complexes in the world!"/>
          <p:cNvSpPr txBox="1"/>
          <p:nvPr/>
        </p:nvSpPr>
        <p:spPr>
          <a:xfrm>
            <a:off x="3668187" y="1384821"/>
            <a:ext cx="4233933" cy="123610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600" i="0">
                <a:solidFill>
                  <a:srgbClr val="6F70B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8 identically designed detectors </a:t>
            </a:r>
            <a:r>
              <a:rPr lang="en-US" altLang="zh-CN" sz="1600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close to the Daya Bay Nuclear Power Plant.</a:t>
            </a:r>
            <a:endParaRPr lang="en-US" sz="1600" dirty="0" smtClean="0">
              <a:solidFill>
                <a:srgbClr val="FF0000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Among </a:t>
            </a:r>
            <a:r>
              <a:rPr sz="1600" dirty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the most powerful reactor complexes in the world</a:t>
            </a:r>
            <a:r>
              <a:rPr sz="1600" dirty="0" smtClean="0">
                <a:solidFill>
                  <a:srgbClr val="FF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!</a:t>
            </a:r>
            <a:endParaRPr lang="en-US" sz="1600" dirty="0" smtClean="0">
              <a:solidFill>
                <a:srgbClr val="FF0000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3282" y="1955323"/>
            <a:ext cx="66194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(EH3)</a:t>
            </a:r>
            <a:endParaRPr lang="zh-CN" altLang="en-US" b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1508" y="1990481"/>
            <a:ext cx="1790943" cy="8309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Far Hall (EH3)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1540 m from Ling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1912 m from Daya Bay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860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2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6716" y="2784891"/>
            <a:ext cx="1935187" cy="8309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Ling </a:t>
            </a:r>
            <a:r>
              <a:rPr lang="en-US" altLang="zh-CN" sz="1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Near Hall (EH2)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480 m from Ling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528 m from Ling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II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265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2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83545" y="5423415"/>
            <a:ext cx="2019976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Daya Bay Near Hall (EH1)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364 m from Daya Bay</a:t>
            </a:r>
          </a:p>
          <a:p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250 </a:t>
            </a:r>
            <a:r>
              <a:rPr lang="en-US" altLang="zh-CN" sz="12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2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Antineutrino </a:t>
            </a:r>
            <a:r>
              <a:rPr lang="en-US" altLang="zh-CN" dirty="0" smtClean="0">
                <a:cs typeface="+mn-ea"/>
                <a:sym typeface="+mn-lt"/>
              </a:rPr>
              <a:t>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5E27-4CBE-4C3C-AF4D-16ABD721C45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image34.png" descr="image34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1346" r="3931" b="4968"/>
          <a:stretch/>
        </p:blipFill>
        <p:spPr>
          <a:xfrm>
            <a:off x="736249" y="3981416"/>
            <a:ext cx="3141303" cy="21369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owerful background rejection…"/>
          <p:cNvSpPr txBox="1"/>
          <p:nvPr/>
        </p:nvSpPr>
        <p:spPr>
          <a:xfrm>
            <a:off x="4433884" y="4244333"/>
            <a:ext cx="3994498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600" i="0">
                <a:solidFill>
                  <a:srgbClr val="586770"/>
                </a:solidFill>
                <a:latin typeface="Zapf Dingbats"/>
                <a:ea typeface="Zapf Dingbats"/>
                <a:cs typeface="Zapf Dingbats"/>
                <a:sym typeface="Zapf Dingbats"/>
              </a:defRPr>
            </a:pPr>
            <a:r>
              <a:rPr sz="2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Powerful </a:t>
            </a:r>
            <a:r>
              <a:rPr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background </a:t>
            </a:r>
            <a:r>
              <a:rPr sz="2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rejection</a:t>
            </a:r>
            <a:endParaRPr sz="2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  <a:sym typeface="+mn-lt"/>
            </a:endParaRPr>
          </a:p>
          <a:p>
            <a:pPr marL="34290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 sz="2600" i="0">
                <a:solidFill>
                  <a:srgbClr val="586770"/>
                </a:solidFill>
                <a:latin typeface="Zapf Dingbats"/>
                <a:ea typeface="Zapf Dingbats"/>
                <a:cs typeface="Zapf Dingbats"/>
                <a:sym typeface="Zapf Dingbats"/>
              </a:defRPr>
            </a:pPr>
            <a:r>
              <a:rPr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+mn-lt"/>
              </a:rPr>
              <a:t>Positron preserves most information about antineutrino energy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15617" y="1596153"/>
            <a:ext cx="7714898" cy="2191885"/>
            <a:chOff x="715617" y="1596153"/>
            <a:chExt cx="7714898" cy="2191885"/>
          </a:xfrm>
        </p:grpSpPr>
        <p:sp>
          <p:nvSpPr>
            <p:cNvPr id="8" name="Rounded Rectangle"/>
            <p:cNvSpPr/>
            <p:nvPr/>
          </p:nvSpPr>
          <p:spPr>
            <a:xfrm>
              <a:off x="715617" y="1596153"/>
              <a:ext cx="7712765" cy="2191885"/>
            </a:xfrm>
            <a:prstGeom prst="roundRect">
              <a:avLst>
                <a:gd name="adj" fmla="val 2899"/>
              </a:avLst>
            </a:prstGeom>
            <a:solidFill>
              <a:srgbClr val="E9E6F6">
                <a:alpha val="79162"/>
              </a:srgbClr>
            </a:solidFill>
            <a:ln w="12700">
              <a:miter lim="400000"/>
            </a:ln>
          </p:spPr>
          <p:txBody>
            <a:bodyPr lIns="32146" rIns="32146" anchor="ctr"/>
            <a:lstStyle/>
            <a:p>
              <a:pPr defTabSz="321457">
                <a:lnSpc>
                  <a:spcPct val="120000"/>
                </a:lnSpc>
                <a:defRPr sz="1800" i="0">
                  <a:solidFill>
                    <a:srgbClr val="FFFFFF"/>
                  </a:solidFill>
                  <a:effectLst/>
                  <a:latin typeface="Calibri"/>
                  <a:ea typeface="Calibri"/>
                  <a:cs typeface="Calibri"/>
                  <a:sym typeface="Calibri"/>
                </a:defRPr>
              </a:pPr>
              <a:endParaRPr sz="1266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νe + p → e+ + n  (prompt signal)"/>
                <p:cNvSpPr txBox="1"/>
                <p:nvPr/>
              </p:nvSpPr>
              <p:spPr>
                <a:xfrm>
                  <a:off x="1097060" y="2051507"/>
                  <a:ext cx="3746367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+ p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+ n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 </a:t>
                  </a:r>
                  <a:r>
                    <a:rPr lang="en-US" sz="2000" dirty="0">
                      <a:solidFill>
                        <a:srgbClr val="FF0000"/>
                      </a:solidFill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(prompt signal)</a:t>
                  </a:r>
                  <a:endParaRPr sz="2000" dirty="0">
                    <a:solidFill>
                      <a:srgbClr val="FF0000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9" name="νe + p → e+ + n  (prompt signal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060" y="2051507"/>
                  <a:ext cx="374636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13" t="-1333" b="-18667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ine"/>
            <p:cNvSpPr/>
            <p:nvPr/>
          </p:nvSpPr>
          <p:spPr>
            <a:xfrm>
              <a:off x="2757067" y="2495508"/>
              <a:ext cx="1" cy="55699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321457">
                <a:lnSpc>
                  <a:spcPct val="120000"/>
                </a:lnSpc>
                <a:defRPr sz="1200" i="0">
                  <a:solidFill>
                    <a:srgbClr val="000000"/>
                  </a:solidFill>
                  <a:effectLst/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→ + p → D + γ (2.2 MeV)    (delayed signal)"/>
                <p:cNvSpPr txBox="1"/>
                <p:nvPr/>
              </p:nvSpPr>
              <p:spPr>
                <a:xfrm>
                  <a:off x="2978172" y="2776042"/>
                  <a:ext cx="5452343" cy="435376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2000" dirty="0" smtClean="0"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+ p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D + </a:t>
                  </a:r>
                  <a:r>
                    <a:rPr lang="el-GR" sz="2000" dirty="0" smtClean="0">
                      <a:solidFill>
                        <a:srgbClr val="0000CC"/>
                      </a:solidFill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γ</a:t>
                  </a:r>
                  <a:r>
                    <a:rPr lang="en-US" sz="2000" dirty="0" smtClean="0">
                      <a:solidFill>
                        <a:srgbClr val="0000CC"/>
                      </a:solidFill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 smtClean="0">
                      <a:solidFill>
                        <a:srgbClr val="0433FF"/>
                      </a:solidFill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(2.2 </a:t>
                  </a:r>
                  <a:r>
                    <a:rPr lang="en-US" sz="2000" dirty="0">
                      <a:solidFill>
                        <a:srgbClr val="0433FF"/>
                      </a:solidFill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MeV)</a:t>
                  </a:r>
                  <a:r>
                    <a:rPr lang="en-US" sz="2000" dirty="0">
                      <a:latin typeface="Times New Roman" panose="02020603050405020304" pitchFamily="18" charset="0"/>
                      <a:ea typeface="CMU Bright" panose="02000603000000000000" pitchFamily="2" charset="0"/>
                      <a:cs typeface="Times New Roman" panose="02020603050405020304" pitchFamily="18" charset="0"/>
                      <a:sym typeface="+mn-lt"/>
                    </a:rPr>
                    <a:t>    </a:t>
                  </a:r>
                  <a:r>
                    <a:rPr lang="en-US" sz="2000" dirty="0">
                      <a:solidFill>
                        <a:srgbClr val="0000FF"/>
                      </a:solidFill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(delayed signal)</a:t>
                  </a:r>
                  <a:endParaRPr sz="2000" dirty="0">
                    <a:solidFill>
                      <a:srgbClr val="0000FF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1" name="→ + p → D + γ (2.2 MeV)    (delayed signal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172" y="2776042"/>
                  <a:ext cx="5452343" cy="435376"/>
                </a:xfrm>
                <a:prstGeom prst="rect">
                  <a:avLst/>
                </a:prstGeom>
                <a:blipFill>
                  <a:blip r:embed="rId4"/>
                  <a:stretch>
                    <a:fillRect l="-1230" b="-23611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+ Gd → Gd*…"/>
                <p:cNvSpPr txBox="1"/>
                <p:nvPr/>
              </p:nvSpPr>
              <p:spPr>
                <a:xfrm>
                  <a:off x="2978172" y="3306239"/>
                  <a:ext cx="5452343" cy="45589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buSzPct val="100000"/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2109" dirty="0" smtClean="0">
                      <a:cs typeface="+mn-ea"/>
                      <a:sym typeface="+mn-lt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+ Gd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Gd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*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Gd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+ </a:t>
                  </a:r>
                  <a:r>
                    <a:rPr lang="el-GR" altLang="zh-CN" sz="2000" dirty="0">
                      <a:solidFill>
                        <a:srgbClr val="0000CC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γ</a:t>
                  </a:r>
                  <a:r>
                    <a:rPr lang="el-GR" sz="2000" dirty="0" smtClean="0">
                      <a:solidFill>
                        <a:srgbClr val="04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’</a:t>
                  </a:r>
                  <a:r>
                    <a:rPr lang="en-US" sz="2000" dirty="0" smtClean="0">
                      <a:solidFill>
                        <a:srgbClr val="04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s </a:t>
                  </a:r>
                  <a:r>
                    <a:rPr lang="en-US" sz="2000" dirty="0">
                      <a:solidFill>
                        <a:srgbClr val="04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(8 MeV)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 </a:t>
                  </a:r>
                  <a:r>
                    <a:rPr lang="en-US" sz="2000" dirty="0">
                      <a:solidFill>
                        <a:srgbClr val="0000FF"/>
                      </a:solidFill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(delayed signal)</a:t>
                  </a:r>
                  <a:endParaRPr sz="2000" dirty="0">
                    <a:solidFill>
                      <a:srgbClr val="0000FF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2" name="+ Gd → Gd*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172" y="3306239"/>
                  <a:ext cx="5452343" cy="455894"/>
                </a:xfrm>
                <a:prstGeom prst="rect">
                  <a:avLst/>
                </a:prstGeom>
                <a:blipFill>
                  <a:blip r:embed="rId5"/>
                  <a:stretch>
                    <a:fillRect l="-1230" r="-1230" b="-21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ine"/>
            <p:cNvSpPr/>
            <p:nvPr/>
          </p:nvSpPr>
          <p:spPr>
            <a:xfrm flipV="1">
              <a:off x="2755393" y="3002103"/>
              <a:ext cx="1" cy="55699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321457">
                <a:lnSpc>
                  <a:spcPct val="120000"/>
                </a:lnSpc>
                <a:defRPr sz="1200" i="0">
                  <a:solidFill>
                    <a:srgbClr val="000000"/>
                  </a:solidFill>
                  <a:effectLst/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~30μs…"/>
                <p:cNvSpPr txBox="1"/>
                <p:nvPr/>
              </p:nvSpPr>
              <p:spPr>
                <a:xfrm>
                  <a:off x="1477120" y="2699946"/>
                  <a:ext cx="1166884" cy="68326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algn="r" defTabSz="321457">
                    <a:lnSpc>
                      <a:spcPct val="120000"/>
                    </a:lnSpc>
                    <a:defRPr sz="2600" i="0">
                      <a:solidFill>
                        <a:srgbClr val="016A01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∼</m:t>
                      </m:r>
                    </m:oMath>
                  </a14:m>
                  <a:r>
                    <a:rPr lang="en-US" sz="1600" dirty="0" smtClean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30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𝜇</m:t>
                      </m:r>
                    </m:oMath>
                  </a14:m>
                  <a:r>
                    <a:rPr lang="en-US" sz="1600" dirty="0" smtClean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s</a:t>
                  </a:r>
                  <a:endParaRPr lang="en-US" sz="1600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endParaRPr>
                </a:p>
                <a:p>
                  <a:pPr algn="r" defTabSz="321457">
                    <a:lnSpc>
                      <a:spcPct val="120000"/>
                    </a:lnSpc>
                    <a:defRPr sz="2600" i="0">
                      <a:solidFill>
                        <a:srgbClr val="016A01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1600" dirty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(</a:t>
                  </a:r>
                  <a:r>
                    <a:rPr lang="en-US" sz="1600" dirty="0" smtClean="0"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  <a:sym typeface="+mn-lt"/>
                    </a:rPr>
                    <a:t>0.1% Gd)</a:t>
                  </a:r>
                  <a:endParaRPr sz="1600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4" name="~30μs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120" y="2699946"/>
                  <a:ext cx="1166884" cy="683264"/>
                </a:xfrm>
                <a:prstGeom prst="rect">
                  <a:avLst/>
                </a:prstGeom>
                <a:blipFill>
                  <a:blip r:embed="rId6"/>
                  <a:stretch>
                    <a:fillRect r="-7813" b="-8036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>
              <a:stCxn id="13" idx="1"/>
            </p:cNvCxnSpPr>
            <p:nvPr/>
          </p:nvCxnSpPr>
          <p:spPr>
            <a:xfrm>
              <a:off x="2755394" y="3002103"/>
              <a:ext cx="2227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758709" y="3552066"/>
              <a:ext cx="2227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736249" y="1651397"/>
              <a:ext cx="66143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rgbClr val="22222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Inverse </a:t>
              </a:r>
              <a:r>
                <a:rPr lang="el-GR" altLang="zh-CN" sz="2000" b="1" dirty="0" smtClean="0">
                  <a:solidFill>
                    <a:srgbClr val="22222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β</a:t>
              </a:r>
              <a:r>
                <a:rPr lang="en-US" altLang="zh-CN" sz="2000" b="1" dirty="0" smtClean="0">
                  <a:solidFill>
                    <a:srgbClr val="22222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-decay</a:t>
              </a:r>
              <a:r>
                <a:rPr lang="en-US" altLang="zh-CN" sz="2000" dirty="0" smtClean="0">
                  <a:solidFill>
                    <a:srgbClr val="222222"/>
                  </a:solidFill>
                  <a:latin typeface="Times New Roman" panose="02020603050405020304" pitchFamily="18" charset="0"/>
                  <a:ea typeface="CMU Bright" panose="02000603000000000000" pitchFamily="2" charset="0"/>
                  <a:cs typeface="Times New Roman" panose="02020603050405020304" pitchFamily="18" charset="0"/>
                </a:rPr>
                <a:t>: </a:t>
              </a:r>
              <a:r>
                <a:rPr lang="en-US" altLang="zh-CN" sz="2000" dirty="0" smtClean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coincidence </a:t>
              </a:r>
              <a:r>
                <a:rPr lang="en-US" altLang="zh-CN" sz="2000" dirty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of two consecutive signals</a:t>
              </a:r>
              <a:endParaRPr lang="zh-CN" altLang="en-US" sz="2000" dirty="0">
                <a:latin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1670</Words>
  <Application>Microsoft Office PowerPoint</Application>
  <PresentationFormat>全屏显示(4:3)</PresentationFormat>
  <Paragraphs>285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Chalkboard</vt:lpstr>
      <vt:lpstr>Hoefler Text Ornaments</vt:lpstr>
      <vt:lpstr>等线</vt:lpstr>
      <vt:lpstr>等线 Light</vt:lpstr>
      <vt:lpstr>Arial</vt:lpstr>
      <vt:lpstr>Calibri</vt:lpstr>
      <vt:lpstr>Calibri Light</vt:lpstr>
      <vt:lpstr>Cambria Math</vt:lpstr>
      <vt:lpstr>CMU Bright</vt:lpstr>
      <vt:lpstr>CMU Sans Serif</vt:lpstr>
      <vt:lpstr>Helvetica</vt:lpstr>
      <vt:lpstr>Symbol</vt:lpstr>
      <vt:lpstr>Times New Roman</vt:lpstr>
      <vt:lpstr>Wingdings</vt:lpstr>
      <vt:lpstr>Office 主题​​</vt:lpstr>
      <vt:lpstr>Recent results from Daya Bay</vt:lpstr>
      <vt:lpstr>Outline</vt:lpstr>
      <vt:lpstr>Outline</vt:lpstr>
      <vt:lpstr>Outline</vt:lpstr>
      <vt:lpstr>Outline</vt:lpstr>
      <vt:lpstr>The Daya Bay Collaboration</vt:lpstr>
      <vt:lpstr>Reactor Neutrino Oscillation</vt:lpstr>
      <vt:lpstr>Experimental Setup</vt:lpstr>
      <vt:lpstr>Antineutrino Detection</vt:lpstr>
      <vt:lpstr>Antineutrino Detectors</vt:lpstr>
      <vt:lpstr>Energy Reconstruction</vt:lpstr>
      <vt:lpstr>Improvement of Systematics</vt:lpstr>
      <vt:lpstr>Oscillation Measurement</vt:lpstr>
      <vt:lpstr>nGd Oscillation Analysis Dataset</vt:lpstr>
      <vt:lpstr>nGd Oscillation Analysis Results</vt:lpstr>
      <vt:lpstr>Precision on Oscillation Parameter</vt:lpstr>
      <vt:lpstr>nH Oscillation Analysis Results</vt:lpstr>
      <vt:lpstr>Global Comparison</vt:lpstr>
      <vt:lpstr>Sterile Neutrino Search</vt:lpstr>
      <vt:lpstr>Search for Light Sterile Neutrino</vt:lpstr>
      <vt:lpstr>Constraining Appearance Results</vt:lpstr>
      <vt:lpstr>Antineutrino Flux &amp; Spectrum</vt:lpstr>
      <vt:lpstr>Reactor Antineutrino Flux</vt:lpstr>
      <vt:lpstr>Reactor Antineutrino Spectrum</vt:lpstr>
      <vt:lpstr>Reactor Antineutrino Spectrum</vt:lpstr>
      <vt:lpstr>Fuel Evolution Analysis</vt:lpstr>
      <vt:lpstr>Fission Fraction in Daya Bay</vt:lpstr>
      <vt:lpstr>Antineutrino Flux Evolution</vt:lpstr>
      <vt:lpstr>Evolution in Energy Spectrum</vt:lpstr>
      <vt:lpstr>Spectrum Evolution:  Data-Model Comparison</vt:lpstr>
      <vt:lpstr>Summary</vt:lpstr>
      <vt:lpstr>Data Collection</vt:lpstr>
      <vt:lpstr>Daya Bay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results from Daya Bay</dc:title>
  <dc:creator>wenqiang gu</dc:creator>
  <cp:lastModifiedBy>wenqiang gu</cp:lastModifiedBy>
  <cp:revision>58</cp:revision>
  <dcterms:created xsi:type="dcterms:W3CDTF">2017-07-15T03:42:13Z</dcterms:created>
  <dcterms:modified xsi:type="dcterms:W3CDTF">2017-07-15T11:17:29Z</dcterms:modified>
</cp:coreProperties>
</file>